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8" r:id="rId2"/>
    <p:sldId id="452" r:id="rId3"/>
    <p:sldId id="474" r:id="rId4"/>
    <p:sldId id="475" r:id="rId5"/>
    <p:sldId id="476" r:id="rId6"/>
    <p:sldId id="477" r:id="rId7"/>
    <p:sldId id="471" r:id="rId8"/>
    <p:sldId id="472" r:id="rId9"/>
    <p:sldId id="469" r:id="rId10"/>
    <p:sldId id="478" r:id="rId11"/>
    <p:sldId id="457" r:id="rId12"/>
    <p:sldId id="470" r:id="rId13"/>
    <p:sldId id="479" r:id="rId14"/>
    <p:sldId id="480" r:id="rId15"/>
    <p:sldId id="461" r:id="rId16"/>
    <p:sldId id="462" r:id="rId17"/>
    <p:sldId id="463" r:id="rId18"/>
    <p:sldId id="464" r:id="rId19"/>
    <p:sldId id="465" r:id="rId20"/>
    <p:sldId id="466" r:id="rId21"/>
    <p:sldId id="4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7"/>
    <p:restoredTop sz="94662"/>
  </p:normalViewPr>
  <p:slideViewPr>
    <p:cSldViewPr>
      <p:cViewPr varScale="1">
        <p:scale>
          <a:sx n="91" d="100"/>
          <a:sy n="9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37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37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4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3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83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1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4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7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79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79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4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3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4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79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79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3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79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79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0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7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71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7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7918" y="990600"/>
            <a:ext cx="7788165" cy="3554819"/>
            <a:chOff x="903890" y="37822"/>
            <a:chExt cx="10384220" cy="4739757"/>
          </a:xfrm>
        </p:grpSpPr>
        <p:sp>
          <p:nvSpPr>
            <p:cNvPr id="2" name="Rectangle 1"/>
            <p:cNvSpPr/>
            <p:nvPr/>
          </p:nvSpPr>
          <p:spPr>
            <a:xfrm>
              <a:off x="903890" y="37822"/>
              <a:ext cx="10384220" cy="4739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72">
                <a:defRPr/>
              </a:pPr>
              <a:r>
                <a:rPr lang="en-US" sz="4500" b="1" cap="all" dirty="0">
                  <a:solidFill>
                    <a:prstClr val="white"/>
                  </a:solidFill>
                  <a:latin typeface="Calibri" panose="020F0502020204030204"/>
                </a:rPr>
                <a:t>Week 8</a:t>
              </a:r>
            </a:p>
            <a:p>
              <a:pPr algn="ctr" defTabSz="685772">
                <a:defRPr/>
              </a:pPr>
              <a:r>
                <a:rPr lang="en-US" sz="4500" b="1" cap="all" dirty="0">
                  <a:solidFill>
                    <a:prstClr val="white"/>
                  </a:solidFill>
                  <a:latin typeface="Calibri" panose="020F0502020204030204"/>
                </a:rPr>
                <a:t>Overcoming Objections</a:t>
              </a:r>
            </a:p>
            <a:p>
              <a:pPr algn="ctr" defTabSz="685772">
                <a:defRPr/>
              </a:pPr>
              <a:endParaRPr lang="en-US" sz="4500" b="1" cap="all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defTabSz="685772">
                <a:defRPr/>
              </a:pPr>
              <a:r>
                <a:rPr lang="en-US" sz="4500" b="1" cap="all" dirty="0" err="1">
                  <a:solidFill>
                    <a:prstClr val="white"/>
                  </a:solidFill>
                  <a:latin typeface="Calibri" panose="020F0502020204030204"/>
                </a:rPr>
                <a:t>第八周</a:t>
              </a:r>
              <a:endParaRPr lang="en-US" sz="4500" b="1" cap="all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defTabSz="685772">
                <a:defRPr/>
              </a:pPr>
              <a:r>
                <a:rPr lang="en-US" sz="4500" b="1" cap="all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" panose="020F0502020204030204"/>
                </a:rPr>
                <a:t>克服异议</a:t>
              </a:r>
              <a:endParaRPr lang="en-US" sz="4500" b="1" cap="all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017986" y="3689131"/>
              <a:ext cx="815077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025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" y="857250"/>
            <a:ext cx="3523593" cy="5143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/>
          <a:stretch>
            <a:fillRect/>
          </a:stretch>
        </p:blipFill>
        <p:spPr>
          <a:xfrm>
            <a:off x="0" y="2663519"/>
            <a:ext cx="3203058" cy="3018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38" y="1407383"/>
            <a:ext cx="352359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75" b="1" cap="all" dirty="0">
                <a:ln w="3175"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这算是金字塔计划吗？</a:t>
            </a:r>
            <a:endParaRPr lang="en-US" altLang="zh-CN" sz="2475" b="1" cap="all" dirty="0">
              <a:ln w="3175">
                <a:solidFill>
                  <a:srgbClr val="FFBE00"/>
                </a:solidFill>
              </a:ln>
              <a:solidFill>
                <a:srgbClr val="FFBE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475" b="1" cap="all" dirty="0">
                <a:ln w="3175">
                  <a:solidFill>
                    <a:srgbClr val="FFBE00"/>
                  </a:solidFill>
                </a:ln>
                <a:solidFill>
                  <a:srgbClr val="FFBE00"/>
                </a:solidFill>
              </a:rPr>
              <a:t>Is this a pyramid?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25613" y="1056551"/>
            <a:ext cx="5011220" cy="2084065"/>
            <a:chOff x="5234151" y="678110"/>
            <a:chExt cx="6681626" cy="2778753"/>
          </a:xfrm>
        </p:grpSpPr>
        <p:sp>
          <p:nvSpPr>
            <p:cNvPr id="15" name="Rectangle 14"/>
            <p:cNvSpPr/>
            <p:nvPr/>
          </p:nvSpPr>
          <p:spPr>
            <a:xfrm>
              <a:off x="5234151" y="1610203"/>
              <a:ext cx="6681626" cy="1846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9556" lvl="1" indent="-259556">
                <a:spcBef>
                  <a:spcPts val="900"/>
                </a:spcBef>
                <a:buClr>
                  <a:prstClr val="black"/>
                </a:buClr>
                <a:buFontTx/>
                <a:buChar char="•"/>
                <a:defRPr/>
              </a:pPr>
              <a:r>
                <a:rPr lang="zh-TW" alt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金字塔计划是非法的</a:t>
              </a:r>
              <a:r>
                <a:rPr lang="en-US" altLang="zh-TW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  </a:t>
              </a:r>
              <a:r>
                <a:rPr 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Pyramids are illegal</a:t>
              </a:r>
              <a:endParaRPr lang="en-US" sz="12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259556" lvl="1" indent="-259556">
                <a:spcBef>
                  <a:spcPts val="900"/>
                </a:spcBef>
                <a:buClr>
                  <a:prstClr val="black"/>
                </a:buClr>
                <a:buFontTx/>
                <a:buChar char="•"/>
                <a:defRPr/>
              </a:pPr>
              <a:r>
                <a:rPr lang="zh-TW" alt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金字塔计划是赚佣金只靠不断拉人加入，不靠销售产品</a:t>
              </a:r>
              <a:endParaRPr lang="en-US" altLang="zh-TW" sz="12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259556" lvl="1" indent="-259556">
                <a:spcBef>
                  <a:spcPts val="900"/>
                </a:spcBef>
                <a:buClr>
                  <a:prstClr val="black"/>
                </a:buClr>
                <a:buFontTx/>
                <a:buChar char="•"/>
                <a:defRPr/>
              </a:pPr>
              <a:r>
                <a:rPr 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 pyramid pays for recruiting instead of being based on </a:t>
              </a:r>
              <a:br>
                <a:rPr 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product sales</a:t>
              </a:r>
            </a:p>
            <a:p>
              <a:pPr marL="0" lvl="1">
                <a:spcBef>
                  <a:spcPts val="900"/>
                </a:spcBef>
                <a:buClr>
                  <a:prstClr val="black"/>
                </a:buClr>
                <a:defRPr/>
              </a:pPr>
              <a:endParaRPr lang="zh-TW" altLang="en-US" sz="135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234152" y="678110"/>
              <a:ext cx="6681625" cy="835573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3344"/>
              <a:r>
                <a:rPr lang="zh-TW" altLang="en-US" sz="150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不是</a:t>
              </a:r>
              <a:r>
                <a:rPr lang="en-US" altLang="zh-TW" sz="150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 </a:t>
              </a:r>
              <a:r>
                <a:rPr lang="en-US" altLang="zh-CN" sz="150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NO</a:t>
              </a:r>
              <a:endParaRPr 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925629" y="5243961"/>
            <a:ext cx="5011219" cy="62668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3344"/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什么是金字塔计划？</a:t>
            </a:r>
            <a:r>
              <a:rPr lang="en-US" altLang="zh-TW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What is a pyramid?</a:t>
            </a:r>
          </a:p>
          <a:p>
            <a:pPr marL="83344"/>
            <a:endParaRPr lang="en-US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25615" y="2873822"/>
            <a:ext cx="5011232" cy="2260307"/>
            <a:chOff x="5234152" y="2971652"/>
            <a:chExt cx="6681643" cy="3013743"/>
          </a:xfrm>
        </p:grpSpPr>
        <p:sp>
          <p:nvSpPr>
            <p:cNvPr id="11" name="Rounded Rectangle 10"/>
            <p:cNvSpPr/>
            <p:nvPr/>
          </p:nvSpPr>
          <p:spPr>
            <a:xfrm>
              <a:off x="5234170" y="2971652"/>
              <a:ext cx="6681625" cy="1402126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3344"/>
              <a:r>
                <a:rPr lang="zh-TW" altLang="en-US" sz="15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美安事业是一个合法的事业，自</a:t>
              </a:r>
              <a:r>
                <a:rPr lang="en-US" altLang="zh-TW" sz="15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1992</a:t>
              </a:r>
              <a:r>
                <a:rPr lang="zh-TW" altLang="en-US" sz="15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年以来，有</a:t>
              </a:r>
              <a:r>
                <a:rPr lang="zh-CN" altLang="en-US" sz="15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成功的记录可</a:t>
              </a:r>
              <a:r>
                <a:rPr lang="zh-TW" altLang="en-US" sz="15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证明。</a:t>
              </a:r>
              <a:endParaRPr lang="en-US" altLang="zh-TW" sz="15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pPr marL="83344"/>
              <a:r>
                <a:rPr lang="en-US" sz="15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rPr>
                <a:t>This is a legitimate business with a proven track record </a:t>
              </a:r>
              <a:br>
                <a:rPr lang="en-US" sz="15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rPr>
              </a:br>
              <a:r>
                <a:rPr lang="en-US" sz="15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rPr>
                <a:t>since 1992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34152" y="4415735"/>
              <a:ext cx="668162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9556" lvl="1" indent="-259556">
                <a:spcBef>
                  <a:spcPts val="900"/>
                </a:spcBef>
                <a:buClr>
                  <a:prstClr val="black"/>
                </a:buClr>
                <a:buFontTx/>
                <a:buChar char="•"/>
                <a:defRPr/>
              </a:pPr>
              <a:r>
                <a:rPr lang="zh-CN" alt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商业信誉局</a:t>
              </a:r>
              <a:r>
                <a:rPr 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(Better Business Bureau) </a:t>
              </a:r>
              <a:r>
                <a:rPr lang="zh-TW" alt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给予美安公司</a:t>
              </a:r>
              <a:r>
                <a:rPr lang="en-US" altLang="zh-TW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A+</a:t>
              </a:r>
              <a:r>
                <a:rPr lang="zh-TW" alt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评级</a:t>
              </a:r>
              <a:endParaRPr lang="en-US" altLang="zh-TW" sz="12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pPr marL="259556" lvl="1" indent="-259556">
                <a:spcBef>
                  <a:spcPts val="900"/>
                </a:spcBef>
                <a:buClr>
                  <a:prstClr val="black"/>
                </a:buClr>
                <a:buFontTx/>
                <a:buChar char="•"/>
                <a:defRPr/>
              </a:pPr>
              <a:r>
                <a:rPr 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A+ rating from the Better Business Bureau </a:t>
              </a:r>
              <a:endParaRPr lang="en-US" sz="12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pPr marL="259556" lvl="1" indent="-259556">
                <a:spcBef>
                  <a:spcPts val="900"/>
                </a:spcBef>
                <a:buClr>
                  <a:prstClr val="black"/>
                </a:buClr>
                <a:buFontTx/>
                <a:buChar char="•"/>
                <a:defRPr/>
              </a:pPr>
              <a:r>
                <a:rPr lang="zh-TW" alt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每家公司其实都有多层结构。</a:t>
              </a:r>
              <a:endParaRPr lang="en-US" altLang="zh-TW" sz="12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pPr marL="259556" lvl="1" indent="-259556">
                <a:spcBef>
                  <a:spcPts val="900"/>
                </a:spcBef>
                <a:buClr>
                  <a:prstClr val="black"/>
                </a:buClr>
                <a:buFontTx/>
                <a:buChar char="•"/>
                <a:defRPr/>
              </a:pPr>
              <a:r>
                <a:rPr 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Every corporation’s organizational structure resembles a pyramid</a:t>
              </a:r>
              <a:r>
                <a:rPr lang="zh-TW" altLang="en-US" sz="120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34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979" y="304800"/>
            <a:ext cx="678404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3000" cap="all" dirty="0">
                <a:ln w="3175">
                  <a:noFill/>
                </a:ln>
                <a:solidFill>
                  <a:srgbClr val="00A9FC"/>
                </a:solidFill>
                <a:latin typeface="Calibri" panose="020F0502020204030204"/>
                <a:cs typeface="Arial"/>
              </a:rPr>
              <a:t>Is this Amway?</a:t>
            </a:r>
          </a:p>
          <a:p>
            <a:pPr algn="ctr" defTabSz="685800"/>
            <a:r>
              <a:rPr lang="en-US" sz="3000" cap="all" dirty="0">
                <a:ln w="3175">
                  <a:noFill/>
                </a:ln>
                <a:solidFill>
                  <a:srgbClr val="00A9FC"/>
                </a:solidFill>
                <a:latin typeface="Calibri" panose="020F0502020204030204"/>
                <a:cs typeface="Arial"/>
              </a:rPr>
              <a:t>is this multi-level marketing?</a:t>
            </a:r>
          </a:p>
          <a:p>
            <a:pPr algn="ctr"/>
            <a:r>
              <a:rPr lang="zh-TW" altLang="en-US" sz="3000" cap="all" dirty="0">
                <a:ln w="3175">
                  <a:solidFill>
                    <a:srgbClr val="00A9FC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这是安丽吗？</a:t>
            </a:r>
            <a:br>
              <a:rPr lang="zh-TW" altLang="en-US" sz="3000" cap="all" dirty="0">
                <a:ln w="3175">
                  <a:solidFill>
                    <a:srgbClr val="00A9FC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000" cap="all" dirty="0">
                <a:ln w="3175">
                  <a:solidFill>
                    <a:srgbClr val="00A9FC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这是</a:t>
            </a:r>
            <a:r>
              <a:rPr lang="zh-CN" altLang="en-US" sz="3000" cap="all" dirty="0">
                <a:ln w="3175">
                  <a:solidFill>
                    <a:srgbClr val="00A9FC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多层次</a:t>
            </a:r>
            <a:r>
              <a:rPr lang="zh-TW" altLang="en-US" sz="3000" cap="all" dirty="0">
                <a:ln w="3175">
                  <a:solidFill>
                    <a:srgbClr val="00A9FC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行销吗？</a:t>
            </a:r>
            <a:endParaRPr lang="en-US" altLang="zh-TW" sz="3000" cap="all" dirty="0">
              <a:ln w="3175">
                <a:solidFill>
                  <a:srgbClr val="00A9FC"/>
                </a:solidFill>
              </a:ln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 defTabSz="685800"/>
            <a:endParaRPr lang="en-US" sz="3000" cap="all" dirty="0">
              <a:ln w="3175">
                <a:noFill/>
              </a:ln>
              <a:solidFill>
                <a:srgbClr val="00A9FC"/>
              </a:solidFill>
              <a:latin typeface="Calibri" panose="020F050202020403020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8424" y="2902003"/>
            <a:ext cx="2473362" cy="24240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No</a:t>
            </a:r>
          </a:p>
          <a:p>
            <a:pPr algn="ctr" defTabSz="685800"/>
            <a:r>
              <a:rPr lang="en-US" sz="2100" dirty="0" err="1">
                <a:ln w="3175">
                  <a:noFill/>
                </a:ln>
                <a:solidFill>
                  <a:schemeClr val="bg1"/>
                </a:solidFill>
                <a:latin typeface="Calibri Light" panose="020F0302020204030204"/>
              </a:rPr>
              <a:t>没有</a:t>
            </a:r>
            <a:endParaRPr lang="en-US" sz="2100" dirty="0">
              <a:ln w="3175">
                <a:noFill/>
              </a:ln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32189" y="2909992"/>
            <a:ext cx="2473362" cy="242400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ts val="1350"/>
              </a:spcBef>
              <a:buClr>
                <a:prstClr val="black"/>
              </a:buClr>
              <a:defRPr/>
            </a:pP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What has been your experience</a:t>
            </a:r>
            <a:r>
              <a:rPr lang="zh-CN" alt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with </a:t>
            </a:r>
            <a:b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(Amway or multi-level marketing)?</a:t>
            </a:r>
          </a:p>
          <a:p>
            <a:pPr algn="ctr" defTabSz="685800">
              <a:spcBef>
                <a:spcPts val="1350"/>
              </a:spcBef>
              <a:buClr>
                <a:prstClr val="black"/>
              </a:buClr>
              <a:defRPr/>
            </a:pP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您参加过（安丽或</a:t>
            </a:r>
            <a:r>
              <a:rPr lang="zh-CN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多层次营销</a:t>
            </a: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）吗？</a:t>
            </a:r>
            <a:endParaRPr lang="en-US" altLang="zh-TW" sz="16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65954" y="2902003"/>
            <a:ext cx="2620846" cy="2424008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ts val="1350"/>
              </a:spcBef>
              <a:buClr>
                <a:prstClr val="black"/>
              </a:buClr>
              <a:defRPr/>
            </a:pP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We took the best of franchising and networking and eliminated the flaws</a:t>
            </a:r>
          </a:p>
          <a:p>
            <a:pPr algn="ctr" defTabSz="685800">
              <a:spcBef>
                <a:spcPts val="1350"/>
              </a:spcBef>
              <a:buClr>
                <a:prstClr val="black"/>
              </a:buClr>
              <a:defRPr/>
            </a:pPr>
            <a:r>
              <a:rPr lang="zh-TW" alt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我们吸收了连锁店和网络营销的优点，但去除这两者的缺点。</a:t>
            </a:r>
            <a:endParaRPr lang="en-US" altLang="zh-TW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93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6000">
              <a:schemeClr val="accent2">
                <a:lumMod val="7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1022D-3110-4921-8928-AFC0E2C65DB8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78867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FDE78-68C4-451A-98CB-9774499C666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美安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vs MLM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多层次行销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E34716-F34B-4D30-97F8-026FBD465018}"/>
              </a:ext>
            </a:extLst>
          </p:cNvPr>
          <p:cNvSpPr txBox="1">
            <a:spLocks/>
          </p:cNvSpPr>
          <p:nvPr/>
        </p:nvSpPr>
        <p:spPr>
          <a:xfrm>
            <a:off x="703660" y="609600"/>
            <a:ext cx="3868340" cy="823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America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B28F84-30BE-486E-BBB6-905F99C9FF1B}"/>
              </a:ext>
            </a:extLst>
          </p:cNvPr>
          <p:cNvSpPr txBox="1">
            <a:spLocks/>
          </p:cNvSpPr>
          <p:nvPr/>
        </p:nvSpPr>
        <p:spPr>
          <a:xfrm>
            <a:off x="4648200" y="609600"/>
            <a:ext cx="4572000" cy="8239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Multi-Level Marketing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83EB6E-D6E1-4A01-A18E-915243D37649}"/>
              </a:ext>
            </a:extLst>
          </p:cNvPr>
          <p:cNvSpPr txBox="1">
            <a:spLocks/>
          </p:cNvSpPr>
          <p:nvPr/>
        </p:nvSpPr>
        <p:spPr>
          <a:xfrm>
            <a:off x="228602" y="1371600"/>
            <a:ext cx="4114798" cy="5181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Binomial System, Vertical Marketing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双轨、垂直性行销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Infinity from the bottom up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无限代借力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BV=365 days, IBV=</a:t>
            </a:r>
            <a:r>
              <a:rPr lang="en-US" altLang="zh-CN" sz="1800" dirty="0">
                <a:solidFill>
                  <a:srgbClr val="227DAC">
                    <a:lumMod val="60000"/>
                    <a:lumOff val="40000"/>
                  </a:srgbClr>
                </a:solidFill>
                <a:latin typeface="Calibri" panose="020F0502020204030204"/>
              </a:rPr>
              <a:t>365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业绩点数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=365天</a:t>
            </a:r>
            <a:r>
              <a:rPr lang="en-US" sz="1700" dirty="0">
                <a:solidFill>
                  <a:srgbClr val="FFC000"/>
                </a:solidFill>
                <a:latin typeface="Calibri" panose="020F0502020204030204"/>
              </a:rPr>
              <a:t>,</a:t>
            </a:r>
            <a:r>
              <a:rPr lang="zh-CN" altLang="en-SG" sz="1700" dirty="0">
                <a:solidFill>
                  <a:srgbClr val="FFC000"/>
                </a:solidFill>
                <a:latin typeface="Calibri" panose="020F0502020204030204"/>
              </a:rPr>
              <a:t>奖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励业绩点数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=365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天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 products from Company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向公司买产品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Paid Weekly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佣金以周期计算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only 2 good partners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需要</a:t>
            </a:r>
            <a:r>
              <a:rPr lang="zh-CN" altLang="en-US" sz="1800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US" altLang="zh-CN" sz="1800" dirty="0">
                <a:solidFill>
                  <a:srgbClr val="FFC000"/>
                </a:solidFill>
                <a:latin typeface="Calibri" panose="020F0502020204030204"/>
              </a:rPr>
              <a:t>2</a:t>
            </a:r>
            <a:r>
              <a:rPr lang="zh-CN" altLang="en-US" sz="1800" dirty="0">
                <a:solidFill>
                  <a:srgbClr val="FFC000"/>
                </a:solidFill>
                <a:latin typeface="Calibri" panose="020F0502020204030204"/>
              </a:rPr>
              <a:t> 位要创业的领导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 Cap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点峰顶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2-3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part-time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年计划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Brokerage Company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产品代理公司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GMTSS (open- house)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全球会议联盟系统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MPCP never change in 20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红利计划在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年内从没有更换过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5E91ED6-C3BC-43DA-AE7B-D1F872A01CAF}"/>
              </a:ext>
            </a:extLst>
          </p:cNvPr>
          <p:cNvSpPr txBox="1">
            <a:spLocks/>
          </p:cNvSpPr>
          <p:nvPr/>
        </p:nvSpPr>
        <p:spPr>
          <a:xfrm>
            <a:off x="4191000" y="1371600"/>
            <a:ext cx="4953000" cy="458073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Polynomial, Multiply: Horizontal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2000" noProof="0" dirty="0">
                <a:solidFill>
                  <a:srgbClr val="227DAC">
                    <a:lumMod val="60000"/>
                    <a:lumOff val="40000"/>
                  </a:srgbClr>
                </a:solidFill>
                <a:latin typeface="Calibri" panose="020F0502020204030204"/>
              </a:rPr>
              <a:t> 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多层次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：横行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行销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Depending % of which level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不同层次给予不同的佣金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Majority 30 days ex: Amway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天零零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 products from uplines &amp; uplines make retail profit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向上线买货，上线赚取零售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Paid Monthly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佣金以月份计算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not stop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recruitin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不能停止招募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Cap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没有峰顶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never Stop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不能停止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Limited Products ex. Mary Kay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产品种类有限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Welcome to others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不被受欢迎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MLM companies change and copy (Unstable)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公司常常更换条例不稳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5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50"/>
            <a:ext cx="4130433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4726" y="1374538"/>
            <a:ext cx="5234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cap="all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我没空</a:t>
            </a:r>
            <a:endParaRPr lang="en-US" altLang="zh-CN" sz="3000" b="1" cap="all" dirty="0">
              <a:ln w="3175">
                <a:solidFill>
                  <a:srgbClr val="443988"/>
                </a:solidFill>
              </a:ln>
              <a:solidFill>
                <a:srgbClr val="44398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3000" b="1" cap="all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</a:rPr>
              <a:t>I just don’t have any time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70904" y="2539793"/>
            <a:ext cx="5238092" cy="996612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/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先认同他们的说法再接着说：</a:t>
            </a:r>
            <a:endParaRPr lang="en-US" altLang="zh-CN" sz="1350" dirty="0">
              <a:ln>
                <a:solidFill>
                  <a:srgbClr val="FFBE00"/>
                </a:solidFill>
              </a:ln>
              <a:solidFill>
                <a:srgbClr val="FFBE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59556"/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是啊</a:t>
            </a:r>
            <a:r>
              <a:rPr lang="en-US" altLang="zh-TW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今天大家好像都很忙，没空</a:t>
            </a:r>
            <a:r>
              <a:rPr lang="en-US" altLang="zh-TW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endParaRPr lang="en-US" altLang="zh-CN" sz="1350" dirty="0">
              <a:ln>
                <a:solidFill>
                  <a:srgbClr val="FFBE00"/>
                </a:solidFill>
              </a:ln>
              <a:solidFill>
                <a:srgbClr val="FFBE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59556"/>
            <a:r>
              <a:rPr lang="en-US" sz="1350" dirty="0">
                <a:ln>
                  <a:solidFill>
                    <a:srgbClr val="FFBE00"/>
                  </a:solidFill>
                </a:ln>
                <a:solidFill>
                  <a:schemeClr val="bg1"/>
                </a:solidFill>
              </a:rPr>
              <a:t>Acknowledge the comment and follow with:</a:t>
            </a:r>
            <a:br>
              <a:rPr lang="en-US" sz="1350" dirty="0">
                <a:ln>
                  <a:solidFill>
                    <a:srgbClr val="FFBE00"/>
                  </a:solidFill>
                </a:ln>
                <a:solidFill>
                  <a:schemeClr val="bg1"/>
                </a:solidFill>
              </a:rPr>
            </a:br>
            <a:r>
              <a:rPr lang="en-US" sz="1350" dirty="0">
                <a:ln>
                  <a:solidFill>
                    <a:srgbClr val="FFBE00"/>
                  </a:solidFill>
                </a:ln>
                <a:solidFill>
                  <a:schemeClr val="bg1"/>
                </a:solidFill>
              </a:rPr>
              <a:t>“Today, no one seems to have time with _____”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70904" y="3616121"/>
            <a:ext cx="5238092" cy="940243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/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</a:t>
            </a:r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认</a:t>
            </a:r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</a:t>
            </a:r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他们的</a:t>
            </a:r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说法再</a:t>
            </a:r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接着说</a:t>
            </a:r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「我们来</a:t>
            </a:r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喝杯咖啡好不好？</a:t>
            </a:r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您可能会认识一些</a:t>
            </a:r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合适的</a:t>
            </a:r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人选</a:t>
            </a:r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，这会</a:t>
            </a:r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对我有帮助</a:t>
            </a:r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endParaRPr lang="en-US" altLang="zh-TW" sz="1350" dirty="0">
              <a:ln>
                <a:solidFill>
                  <a:srgbClr val="FFBE00"/>
                </a:solidFill>
              </a:ln>
              <a:solidFill>
                <a:srgbClr val="FFBE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59556"/>
            <a:r>
              <a:rPr 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</a:rPr>
              <a:t>Agree with the comment and follow with: “Can we get together for coffee? I could use your help and you may know the right people.”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0891" y="4619105"/>
            <a:ext cx="5238092" cy="780393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/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赚取</a:t>
            </a:r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额外收入可为您带来</a:t>
            </a:r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更多自由支配的</a:t>
            </a:r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时间</a:t>
            </a:r>
            <a:r>
              <a:rPr lang="zh-CN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zh-TW" alt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endParaRPr lang="en-US" altLang="zh-TW" sz="1350" dirty="0">
              <a:ln>
                <a:solidFill>
                  <a:srgbClr val="FFBE00"/>
                </a:solidFill>
              </a:ln>
              <a:solidFill>
                <a:srgbClr val="FFBE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59556"/>
            <a:r>
              <a:rPr 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</a:rPr>
              <a:t>“The additional income generated could help create more </a:t>
            </a:r>
            <a:br>
              <a:rPr 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</a:rPr>
            </a:br>
            <a:r>
              <a:rPr lang="en-US" sz="1350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</a:rPr>
              <a:t>free time.”</a:t>
            </a:r>
          </a:p>
        </p:txBody>
      </p:sp>
    </p:spTree>
    <p:extLst>
      <p:ext uri="{BB962C8B-B14F-4D97-AF65-F5344CB8AC3E}">
        <p14:creationId xmlns:p14="http://schemas.microsoft.com/office/powerpoint/2010/main" val="362366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50"/>
            <a:ext cx="3895068" cy="5154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0890" y="1335507"/>
            <a:ext cx="523809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25" b="1" cap="all" dirty="0">
                <a:ln w="3175">
                  <a:solidFill>
                    <a:srgbClr val="443988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我没钱</a:t>
            </a:r>
            <a:endParaRPr lang="en-US" altLang="zh-TW" sz="2625" b="1" cap="all" dirty="0">
              <a:ln w="3175">
                <a:solidFill>
                  <a:srgbClr val="443988"/>
                </a:solidFill>
              </a:ln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625" b="1" cap="all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</a:rPr>
              <a:t>I just don’t have the money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70904" y="2657044"/>
            <a:ext cx="5238092" cy="1305482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>
              <a:spcBef>
                <a:spcPct val="20000"/>
              </a:spcBef>
              <a:buClr>
                <a:prstClr val="black"/>
              </a:buClr>
              <a:defRPr/>
            </a:pP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果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您有兴趣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，但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只是因为没钱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而不能参与，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我们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先来销售一些产品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便可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赚取收入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CN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59556">
              <a:spcBef>
                <a:spcPct val="20000"/>
              </a:spcBef>
              <a:buClr>
                <a:prstClr val="black"/>
              </a:buClr>
              <a:defRPr/>
            </a:pPr>
            <a:r>
              <a:rPr 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If you are interested and money is the only thing holding you back, let’s set up a product event and generate some sales.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70904" y="4105991"/>
            <a:ext cx="5238092" cy="1378245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>
              <a:spcBef>
                <a:spcPct val="20000"/>
              </a:spcBef>
              <a:buClr>
                <a:prstClr val="black"/>
              </a:buClr>
              <a:defRPr/>
            </a:pP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我们会与您及您认识的人一起做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如我们能找到合适的人选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这样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有回报了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CN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59556">
              <a:spcBef>
                <a:spcPct val="20000"/>
              </a:spcBef>
              <a:buClr>
                <a:prstClr val="black"/>
              </a:buClr>
              <a:defRPr/>
            </a:pPr>
            <a:r>
              <a:rPr 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We’ll do the work with you and run it by people you know.  If we can find you the right people, then it’s already profitable. </a:t>
            </a:r>
          </a:p>
        </p:txBody>
      </p:sp>
    </p:spTree>
    <p:extLst>
      <p:ext uri="{BB962C8B-B14F-4D97-AF65-F5344CB8AC3E}">
        <p14:creationId xmlns:p14="http://schemas.microsoft.com/office/powerpoint/2010/main" val="28603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" y="857250"/>
            <a:ext cx="448491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5165" y="3257140"/>
            <a:ext cx="5143501" cy="3437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28642" y="1219200"/>
            <a:ext cx="39779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000" cap="all" dirty="0">
                <a:ln w="3175">
                  <a:noFill/>
                </a:ln>
                <a:solidFill>
                  <a:srgbClr val="00A9FC"/>
                </a:solidFill>
                <a:latin typeface="Calibri" panose="020F0502020204030204"/>
              </a:rPr>
              <a:t>I have to talk with my spouse</a:t>
            </a:r>
          </a:p>
          <a:p>
            <a:pPr defTabSz="685800"/>
            <a:r>
              <a:rPr lang="en-US" sz="3000" cap="all" dirty="0" err="1">
                <a:ln w="3175">
                  <a:noFill/>
                </a:ln>
                <a:solidFill>
                  <a:srgbClr val="FFC000"/>
                </a:solidFill>
                <a:latin typeface="Calibri" panose="020F0502020204030204"/>
              </a:rPr>
              <a:t>我需要跟我的另一半商量</a:t>
            </a:r>
            <a:endParaRPr lang="en-US" sz="3000" cap="all" dirty="0">
              <a:ln w="3175">
                <a:noFill/>
              </a:ln>
              <a:solidFill>
                <a:srgbClr val="FFC000"/>
              </a:solidFill>
              <a:latin typeface="Calibri" panose="020F0502020204030204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722945" y="3520137"/>
            <a:ext cx="4116255" cy="1938992"/>
            <a:chOff x="6438189" y="4101977"/>
            <a:chExt cx="5488340" cy="2585324"/>
          </a:xfrm>
        </p:grpSpPr>
        <p:sp>
          <p:nvSpPr>
            <p:cNvPr id="7" name="Rounded Rectangle 6"/>
            <p:cNvSpPr/>
            <p:nvPr/>
          </p:nvSpPr>
          <p:spPr>
            <a:xfrm>
              <a:off x="6438189" y="4101977"/>
              <a:ext cx="5488340" cy="2585324"/>
            </a:xfrm>
            <a:prstGeom prst="roundRect">
              <a:avLst>
                <a:gd name="adj" fmla="val 7971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6769" defTabSz="685800"/>
              <a:r>
                <a:rPr lang="en-US" sz="2100" dirty="0">
                  <a:ln w="3175">
                    <a:noFill/>
                  </a:ln>
                  <a:solidFill>
                    <a:prstClr val="white"/>
                  </a:solidFill>
                  <a:latin typeface="Calibri" panose="020F0502020204030204"/>
                </a:rPr>
                <a:t>That’s a great idea, would it be possible for the three of us to get together?</a:t>
              </a:r>
            </a:p>
            <a:p>
              <a:pPr marL="816769" defTabSz="685800"/>
              <a:r>
                <a:rPr lang="zh-TW" altLang="en-US" dirty="0">
                  <a:ln w="3175">
                    <a:solidFill>
                      <a:prstClr val="white"/>
                    </a:solidFill>
                  </a:ln>
                  <a:solidFill>
                    <a:srgbClr val="FFFF9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好主意</a:t>
              </a:r>
              <a:r>
                <a:rPr lang="zh-CN" altLang="en-US" dirty="0">
                  <a:ln w="3175">
                    <a:solidFill>
                      <a:prstClr val="white"/>
                    </a:solidFill>
                  </a:ln>
                  <a:solidFill>
                    <a:srgbClr val="FFFF9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，</a:t>
              </a:r>
              <a:r>
                <a:rPr lang="zh-TW" altLang="en-US" dirty="0">
                  <a:ln w="3175">
                    <a:solidFill>
                      <a:prstClr val="white"/>
                    </a:solidFill>
                  </a:ln>
                  <a:solidFill>
                    <a:srgbClr val="FFFF9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让我和您们夫妻俩聊聊，您看什么时候方便？</a:t>
              </a:r>
              <a:endParaRPr lang="en-US" altLang="zh-TW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816769" defTabSz="685800"/>
              <a:endParaRPr 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662055" y="4646051"/>
              <a:ext cx="754743" cy="7547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8" name="Group 20"/>
            <p:cNvGrpSpPr>
              <a:grpSpLocks noChangeAspect="1"/>
            </p:cNvGrpSpPr>
            <p:nvPr/>
          </p:nvGrpSpPr>
          <p:grpSpPr bwMode="auto">
            <a:xfrm>
              <a:off x="6829257" y="4833262"/>
              <a:ext cx="420337" cy="372396"/>
              <a:chOff x="-1124" y="805"/>
              <a:chExt cx="982" cy="870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-439" y="869"/>
                <a:ext cx="225" cy="225"/>
              </a:xfrm>
              <a:custGeom>
                <a:avLst/>
                <a:gdLst>
                  <a:gd name="T0" fmla="*/ 451 w 901"/>
                  <a:gd name="T1" fmla="*/ 0 h 902"/>
                  <a:gd name="T2" fmla="*/ 507 w 901"/>
                  <a:gd name="T3" fmla="*/ 4 h 902"/>
                  <a:gd name="T4" fmla="*/ 562 w 901"/>
                  <a:gd name="T5" fmla="*/ 14 h 902"/>
                  <a:gd name="T6" fmla="*/ 613 w 901"/>
                  <a:gd name="T7" fmla="*/ 31 h 902"/>
                  <a:gd name="T8" fmla="*/ 662 w 901"/>
                  <a:gd name="T9" fmla="*/ 54 h 902"/>
                  <a:gd name="T10" fmla="*/ 708 w 901"/>
                  <a:gd name="T11" fmla="*/ 81 h 902"/>
                  <a:gd name="T12" fmla="*/ 750 w 901"/>
                  <a:gd name="T13" fmla="*/ 114 h 902"/>
                  <a:gd name="T14" fmla="*/ 787 w 901"/>
                  <a:gd name="T15" fmla="*/ 151 h 902"/>
                  <a:gd name="T16" fmla="*/ 820 w 901"/>
                  <a:gd name="T17" fmla="*/ 194 h 902"/>
                  <a:gd name="T18" fmla="*/ 849 w 901"/>
                  <a:gd name="T19" fmla="*/ 239 h 902"/>
                  <a:gd name="T20" fmla="*/ 870 w 901"/>
                  <a:gd name="T21" fmla="*/ 288 h 902"/>
                  <a:gd name="T22" fmla="*/ 887 w 901"/>
                  <a:gd name="T23" fmla="*/ 339 h 902"/>
                  <a:gd name="T24" fmla="*/ 898 w 901"/>
                  <a:gd name="T25" fmla="*/ 394 h 902"/>
                  <a:gd name="T26" fmla="*/ 901 w 901"/>
                  <a:gd name="T27" fmla="*/ 451 h 902"/>
                  <a:gd name="T28" fmla="*/ 898 w 901"/>
                  <a:gd name="T29" fmla="*/ 507 h 902"/>
                  <a:gd name="T30" fmla="*/ 887 w 901"/>
                  <a:gd name="T31" fmla="*/ 562 h 902"/>
                  <a:gd name="T32" fmla="*/ 870 w 901"/>
                  <a:gd name="T33" fmla="*/ 613 h 902"/>
                  <a:gd name="T34" fmla="*/ 849 w 901"/>
                  <a:gd name="T35" fmla="*/ 662 h 902"/>
                  <a:gd name="T36" fmla="*/ 820 w 901"/>
                  <a:gd name="T37" fmla="*/ 709 h 902"/>
                  <a:gd name="T38" fmla="*/ 787 w 901"/>
                  <a:gd name="T39" fmla="*/ 750 h 902"/>
                  <a:gd name="T40" fmla="*/ 750 w 901"/>
                  <a:gd name="T41" fmla="*/ 787 h 902"/>
                  <a:gd name="T42" fmla="*/ 708 w 901"/>
                  <a:gd name="T43" fmla="*/ 821 h 902"/>
                  <a:gd name="T44" fmla="*/ 662 w 901"/>
                  <a:gd name="T45" fmla="*/ 848 h 902"/>
                  <a:gd name="T46" fmla="*/ 613 w 901"/>
                  <a:gd name="T47" fmla="*/ 871 h 902"/>
                  <a:gd name="T48" fmla="*/ 562 w 901"/>
                  <a:gd name="T49" fmla="*/ 887 h 902"/>
                  <a:gd name="T50" fmla="*/ 507 w 901"/>
                  <a:gd name="T51" fmla="*/ 898 h 902"/>
                  <a:gd name="T52" fmla="*/ 451 w 901"/>
                  <a:gd name="T53" fmla="*/ 902 h 902"/>
                  <a:gd name="T54" fmla="*/ 394 w 901"/>
                  <a:gd name="T55" fmla="*/ 898 h 902"/>
                  <a:gd name="T56" fmla="*/ 340 w 901"/>
                  <a:gd name="T57" fmla="*/ 887 h 902"/>
                  <a:gd name="T58" fmla="*/ 288 w 901"/>
                  <a:gd name="T59" fmla="*/ 871 h 902"/>
                  <a:gd name="T60" fmla="*/ 239 w 901"/>
                  <a:gd name="T61" fmla="*/ 848 h 902"/>
                  <a:gd name="T62" fmla="*/ 194 w 901"/>
                  <a:gd name="T63" fmla="*/ 821 h 902"/>
                  <a:gd name="T64" fmla="*/ 152 w 901"/>
                  <a:gd name="T65" fmla="*/ 787 h 902"/>
                  <a:gd name="T66" fmla="*/ 114 w 901"/>
                  <a:gd name="T67" fmla="*/ 750 h 902"/>
                  <a:gd name="T68" fmla="*/ 80 w 901"/>
                  <a:gd name="T69" fmla="*/ 709 h 902"/>
                  <a:gd name="T70" fmla="*/ 53 w 901"/>
                  <a:gd name="T71" fmla="*/ 662 h 902"/>
                  <a:gd name="T72" fmla="*/ 30 w 901"/>
                  <a:gd name="T73" fmla="*/ 613 h 902"/>
                  <a:gd name="T74" fmla="*/ 14 w 901"/>
                  <a:gd name="T75" fmla="*/ 562 h 902"/>
                  <a:gd name="T76" fmla="*/ 4 w 901"/>
                  <a:gd name="T77" fmla="*/ 507 h 902"/>
                  <a:gd name="T78" fmla="*/ 0 w 901"/>
                  <a:gd name="T79" fmla="*/ 451 h 902"/>
                  <a:gd name="T80" fmla="*/ 4 w 901"/>
                  <a:gd name="T81" fmla="*/ 394 h 902"/>
                  <a:gd name="T82" fmla="*/ 14 w 901"/>
                  <a:gd name="T83" fmla="*/ 339 h 902"/>
                  <a:gd name="T84" fmla="*/ 30 w 901"/>
                  <a:gd name="T85" fmla="*/ 288 h 902"/>
                  <a:gd name="T86" fmla="*/ 53 w 901"/>
                  <a:gd name="T87" fmla="*/ 239 h 902"/>
                  <a:gd name="T88" fmla="*/ 80 w 901"/>
                  <a:gd name="T89" fmla="*/ 194 h 902"/>
                  <a:gd name="T90" fmla="*/ 114 w 901"/>
                  <a:gd name="T91" fmla="*/ 151 h 902"/>
                  <a:gd name="T92" fmla="*/ 152 w 901"/>
                  <a:gd name="T93" fmla="*/ 114 h 902"/>
                  <a:gd name="T94" fmla="*/ 194 w 901"/>
                  <a:gd name="T95" fmla="*/ 81 h 902"/>
                  <a:gd name="T96" fmla="*/ 239 w 901"/>
                  <a:gd name="T97" fmla="*/ 54 h 902"/>
                  <a:gd name="T98" fmla="*/ 288 w 901"/>
                  <a:gd name="T99" fmla="*/ 31 h 902"/>
                  <a:gd name="T100" fmla="*/ 340 w 901"/>
                  <a:gd name="T101" fmla="*/ 14 h 902"/>
                  <a:gd name="T102" fmla="*/ 394 w 901"/>
                  <a:gd name="T103" fmla="*/ 4 h 902"/>
                  <a:gd name="T104" fmla="*/ 451 w 901"/>
                  <a:gd name="T105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1" h="902">
                    <a:moveTo>
                      <a:pt x="451" y="0"/>
                    </a:moveTo>
                    <a:lnTo>
                      <a:pt x="507" y="4"/>
                    </a:lnTo>
                    <a:lnTo>
                      <a:pt x="562" y="14"/>
                    </a:lnTo>
                    <a:lnTo>
                      <a:pt x="613" y="31"/>
                    </a:lnTo>
                    <a:lnTo>
                      <a:pt x="662" y="54"/>
                    </a:lnTo>
                    <a:lnTo>
                      <a:pt x="708" y="81"/>
                    </a:lnTo>
                    <a:lnTo>
                      <a:pt x="750" y="114"/>
                    </a:lnTo>
                    <a:lnTo>
                      <a:pt x="787" y="151"/>
                    </a:lnTo>
                    <a:lnTo>
                      <a:pt x="820" y="194"/>
                    </a:lnTo>
                    <a:lnTo>
                      <a:pt x="849" y="239"/>
                    </a:lnTo>
                    <a:lnTo>
                      <a:pt x="870" y="288"/>
                    </a:lnTo>
                    <a:lnTo>
                      <a:pt x="887" y="339"/>
                    </a:lnTo>
                    <a:lnTo>
                      <a:pt x="898" y="394"/>
                    </a:lnTo>
                    <a:lnTo>
                      <a:pt x="901" y="451"/>
                    </a:lnTo>
                    <a:lnTo>
                      <a:pt x="898" y="507"/>
                    </a:lnTo>
                    <a:lnTo>
                      <a:pt x="887" y="562"/>
                    </a:lnTo>
                    <a:lnTo>
                      <a:pt x="870" y="613"/>
                    </a:lnTo>
                    <a:lnTo>
                      <a:pt x="849" y="662"/>
                    </a:lnTo>
                    <a:lnTo>
                      <a:pt x="820" y="709"/>
                    </a:lnTo>
                    <a:lnTo>
                      <a:pt x="787" y="750"/>
                    </a:lnTo>
                    <a:lnTo>
                      <a:pt x="750" y="787"/>
                    </a:lnTo>
                    <a:lnTo>
                      <a:pt x="708" y="821"/>
                    </a:lnTo>
                    <a:lnTo>
                      <a:pt x="662" y="848"/>
                    </a:lnTo>
                    <a:lnTo>
                      <a:pt x="613" y="871"/>
                    </a:lnTo>
                    <a:lnTo>
                      <a:pt x="562" y="887"/>
                    </a:lnTo>
                    <a:lnTo>
                      <a:pt x="507" y="898"/>
                    </a:lnTo>
                    <a:lnTo>
                      <a:pt x="451" y="902"/>
                    </a:lnTo>
                    <a:lnTo>
                      <a:pt x="394" y="898"/>
                    </a:lnTo>
                    <a:lnTo>
                      <a:pt x="340" y="887"/>
                    </a:lnTo>
                    <a:lnTo>
                      <a:pt x="288" y="871"/>
                    </a:lnTo>
                    <a:lnTo>
                      <a:pt x="239" y="848"/>
                    </a:lnTo>
                    <a:lnTo>
                      <a:pt x="194" y="821"/>
                    </a:lnTo>
                    <a:lnTo>
                      <a:pt x="152" y="787"/>
                    </a:lnTo>
                    <a:lnTo>
                      <a:pt x="114" y="750"/>
                    </a:lnTo>
                    <a:lnTo>
                      <a:pt x="80" y="709"/>
                    </a:lnTo>
                    <a:lnTo>
                      <a:pt x="53" y="662"/>
                    </a:lnTo>
                    <a:lnTo>
                      <a:pt x="30" y="613"/>
                    </a:lnTo>
                    <a:lnTo>
                      <a:pt x="14" y="562"/>
                    </a:lnTo>
                    <a:lnTo>
                      <a:pt x="4" y="507"/>
                    </a:lnTo>
                    <a:lnTo>
                      <a:pt x="0" y="451"/>
                    </a:lnTo>
                    <a:lnTo>
                      <a:pt x="4" y="394"/>
                    </a:lnTo>
                    <a:lnTo>
                      <a:pt x="14" y="339"/>
                    </a:lnTo>
                    <a:lnTo>
                      <a:pt x="30" y="288"/>
                    </a:lnTo>
                    <a:lnTo>
                      <a:pt x="53" y="239"/>
                    </a:lnTo>
                    <a:lnTo>
                      <a:pt x="80" y="194"/>
                    </a:lnTo>
                    <a:lnTo>
                      <a:pt x="114" y="151"/>
                    </a:lnTo>
                    <a:lnTo>
                      <a:pt x="152" y="114"/>
                    </a:lnTo>
                    <a:lnTo>
                      <a:pt x="194" y="81"/>
                    </a:lnTo>
                    <a:lnTo>
                      <a:pt x="239" y="54"/>
                    </a:lnTo>
                    <a:lnTo>
                      <a:pt x="288" y="31"/>
                    </a:lnTo>
                    <a:lnTo>
                      <a:pt x="340" y="14"/>
                    </a:lnTo>
                    <a:lnTo>
                      <a:pt x="394" y="4"/>
                    </a:lnTo>
                    <a:lnTo>
                      <a:pt x="4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-425" y="1117"/>
                <a:ext cx="283" cy="557"/>
              </a:xfrm>
              <a:custGeom>
                <a:avLst/>
                <a:gdLst>
                  <a:gd name="T0" fmla="*/ 99 w 1132"/>
                  <a:gd name="T1" fmla="*/ 0 h 2228"/>
                  <a:gd name="T2" fmla="*/ 1086 w 1132"/>
                  <a:gd name="T3" fmla="*/ 0 h 2228"/>
                  <a:gd name="T4" fmla="*/ 1098 w 1132"/>
                  <a:gd name="T5" fmla="*/ 1 h 2228"/>
                  <a:gd name="T6" fmla="*/ 1110 w 1132"/>
                  <a:gd name="T7" fmla="*/ 6 h 2228"/>
                  <a:gd name="T8" fmla="*/ 1121 w 1132"/>
                  <a:gd name="T9" fmla="*/ 14 h 2228"/>
                  <a:gd name="T10" fmla="*/ 1128 w 1132"/>
                  <a:gd name="T11" fmla="*/ 25 h 2228"/>
                  <a:gd name="T12" fmla="*/ 1131 w 1132"/>
                  <a:gd name="T13" fmla="*/ 37 h 2228"/>
                  <a:gd name="T14" fmla="*/ 1132 w 1132"/>
                  <a:gd name="T15" fmla="*/ 50 h 2228"/>
                  <a:gd name="T16" fmla="*/ 1048 w 1132"/>
                  <a:gd name="T17" fmla="*/ 1260 h 2228"/>
                  <a:gd name="T18" fmla="*/ 1043 w 1132"/>
                  <a:gd name="T19" fmla="*/ 1278 h 2228"/>
                  <a:gd name="T20" fmla="*/ 1034 w 1132"/>
                  <a:gd name="T21" fmla="*/ 1291 h 2228"/>
                  <a:gd name="T22" fmla="*/ 1018 w 1132"/>
                  <a:gd name="T23" fmla="*/ 1300 h 2228"/>
                  <a:gd name="T24" fmla="*/ 1000 w 1132"/>
                  <a:gd name="T25" fmla="*/ 1304 h 2228"/>
                  <a:gd name="T26" fmla="*/ 789 w 1132"/>
                  <a:gd name="T27" fmla="*/ 1304 h 2228"/>
                  <a:gd name="T28" fmla="*/ 789 w 1132"/>
                  <a:gd name="T29" fmla="*/ 2180 h 2228"/>
                  <a:gd name="T30" fmla="*/ 787 w 1132"/>
                  <a:gd name="T31" fmla="*/ 2196 h 2228"/>
                  <a:gd name="T32" fmla="*/ 780 w 1132"/>
                  <a:gd name="T33" fmla="*/ 2209 h 2228"/>
                  <a:gd name="T34" fmla="*/ 770 w 1132"/>
                  <a:gd name="T35" fmla="*/ 2219 h 2228"/>
                  <a:gd name="T36" fmla="*/ 757 w 1132"/>
                  <a:gd name="T37" fmla="*/ 2226 h 2228"/>
                  <a:gd name="T38" fmla="*/ 742 w 1132"/>
                  <a:gd name="T39" fmla="*/ 2228 h 2228"/>
                  <a:gd name="T40" fmla="*/ 47 w 1132"/>
                  <a:gd name="T41" fmla="*/ 2228 h 2228"/>
                  <a:gd name="T42" fmla="*/ 33 w 1132"/>
                  <a:gd name="T43" fmla="*/ 2226 h 2228"/>
                  <a:gd name="T44" fmla="*/ 20 w 1132"/>
                  <a:gd name="T45" fmla="*/ 2219 h 2228"/>
                  <a:gd name="T46" fmla="*/ 9 w 1132"/>
                  <a:gd name="T47" fmla="*/ 2209 h 2228"/>
                  <a:gd name="T48" fmla="*/ 3 w 1132"/>
                  <a:gd name="T49" fmla="*/ 2196 h 2228"/>
                  <a:gd name="T50" fmla="*/ 0 w 1132"/>
                  <a:gd name="T51" fmla="*/ 2180 h 2228"/>
                  <a:gd name="T52" fmla="*/ 0 w 1132"/>
                  <a:gd name="T53" fmla="*/ 1331 h 2228"/>
                  <a:gd name="T54" fmla="*/ 6 w 1132"/>
                  <a:gd name="T55" fmla="*/ 1309 h 2228"/>
                  <a:gd name="T56" fmla="*/ 10 w 1132"/>
                  <a:gd name="T57" fmla="*/ 1284 h 2228"/>
                  <a:gd name="T58" fmla="*/ 99 w 1132"/>
                  <a:gd name="T59" fmla="*/ 0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2" h="2228">
                    <a:moveTo>
                      <a:pt x="99" y="0"/>
                    </a:moveTo>
                    <a:lnTo>
                      <a:pt x="1086" y="0"/>
                    </a:lnTo>
                    <a:lnTo>
                      <a:pt x="1098" y="1"/>
                    </a:lnTo>
                    <a:lnTo>
                      <a:pt x="1110" y="6"/>
                    </a:lnTo>
                    <a:lnTo>
                      <a:pt x="1121" y="14"/>
                    </a:lnTo>
                    <a:lnTo>
                      <a:pt x="1128" y="25"/>
                    </a:lnTo>
                    <a:lnTo>
                      <a:pt x="1131" y="37"/>
                    </a:lnTo>
                    <a:lnTo>
                      <a:pt x="1132" y="50"/>
                    </a:lnTo>
                    <a:lnTo>
                      <a:pt x="1048" y="1260"/>
                    </a:lnTo>
                    <a:lnTo>
                      <a:pt x="1043" y="1278"/>
                    </a:lnTo>
                    <a:lnTo>
                      <a:pt x="1034" y="1291"/>
                    </a:lnTo>
                    <a:lnTo>
                      <a:pt x="1018" y="1300"/>
                    </a:lnTo>
                    <a:lnTo>
                      <a:pt x="1000" y="1304"/>
                    </a:lnTo>
                    <a:lnTo>
                      <a:pt x="789" y="1304"/>
                    </a:lnTo>
                    <a:lnTo>
                      <a:pt x="789" y="2180"/>
                    </a:lnTo>
                    <a:lnTo>
                      <a:pt x="787" y="2196"/>
                    </a:lnTo>
                    <a:lnTo>
                      <a:pt x="780" y="2209"/>
                    </a:lnTo>
                    <a:lnTo>
                      <a:pt x="770" y="2219"/>
                    </a:lnTo>
                    <a:lnTo>
                      <a:pt x="757" y="2226"/>
                    </a:lnTo>
                    <a:lnTo>
                      <a:pt x="742" y="2228"/>
                    </a:lnTo>
                    <a:lnTo>
                      <a:pt x="47" y="2228"/>
                    </a:lnTo>
                    <a:lnTo>
                      <a:pt x="33" y="2226"/>
                    </a:lnTo>
                    <a:lnTo>
                      <a:pt x="20" y="2219"/>
                    </a:lnTo>
                    <a:lnTo>
                      <a:pt x="9" y="2209"/>
                    </a:lnTo>
                    <a:lnTo>
                      <a:pt x="3" y="2196"/>
                    </a:lnTo>
                    <a:lnTo>
                      <a:pt x="0" y="2180"/>
                    </a:lnTo>
                    <a:lnTo>
                      <a:pt x="0" y="1331"/>
                    </a:lnTo>
                    <a:lnTo>
                      <a:pt x="6" y="1309"/>
                    </a:lnTo>
                    <a:lnTo>
                      <a:pt x="10" y="1284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-1052" y="869"/>
                <a:ext cx="225" cy="225"/>
              </a:xfrm>
              <a:custGeom>
                <a:avLst/>
                <a:gdLst>
                  <a:gd name="T0" fmla="*/ 452 w 902"/>
                  <a:gd name="T1" fmla="*/ 0 h 902"/>
                  <a:gd name="T2" fmla="*/ 508 w 902"/>
                  <a:gd name="T3" fmla="*/ 4 h 902"/>
                  <a:gd name="T4" fmla="*/ 563 w 902"/>
                  <a:gd name="T5" fmla="*/ 14 h 902"/>
                  <a:gd name="T6" fmla="*/ 614 w 902"/>
                  <a:gd name="T7" fmla="*/ 31 h 902"/>
                  <a:gd name="T8" fmla="*/ 663 w 902"/>
                  <a:gd name="T9" fmla="*/ 54 h 902"/>
                  <a:gd name="T10" fmla="*/ 709 w 902"/>
                  <a:gd name="T11" fmla="*/ 81 h 902"/>
                  <a:gd name="T12" fmla="*/ 751 w 902"/>
                  <a:gd name="T13" fmla="*/ 114 h 902"/>
                  <a:gd name="T14" fmla="*/ 788 w 902"/>
                  <a:gd name="T15" fmla="*/ 151 h 902"/>
                  <a:gd name="T16" fmla="*/ 821 w 902"/>
                  <a:gd name="T17" fmla="*/ 194 h 902"/>
                  <a:gd name="T18" fmla="*/ 849 w 902"/>
                  <a:gd name="T19" fmla="*/ 239 h 902"/>
                  <a:gd name="T20" fmla="*/ 871 w 902"/>
                  <a:gd name="T21" fmla="*/ 288 h 902"/>
                  <a:gd name="T22" fmla="*/ 888 w 902"/>
                  <a:gd name="T23" fmla="*/ 339 h 902"/>
                  <a:gd name="T24" fmla="*/ 899 w 902"/>
                  <a:gd name="T25" fmla="*/ 394 h 902"/>
                  <a:gd name="T26" fmla="*/ 902 w 902"/>
                  <a:gd name="T27" fmla="*/ 451 h 902"/>
                  <a:gd name="T28" fmla="*/ 899 w 902"/>
                  <a:gd name="T29" fmla="*/ 507 h 902"/>
                  <a:gd name="T30" fmla="*/ 888 w 902"/>
                  <a:gd name="T31" fmla="*/ 562 h 902"/>
                  <a:gd name="T32" fmla="*/ 871 w 902"/>
                  <a:gd name="T33" fmla="*/ 613 h 902"/>
                  <a:gd name="T34" fmla="*/ 849 w 902"/>
                  <a:gd name="T35" fmla="*/ 662 h 902"/>
                  <a:gd name="T36" fmla="*/ 821 w 902"/>
                  <a:gd name="T37" fmla="*/ 709 h 902"/>
                  <a:gd name="T38" fmla="*/ 788 w 902"/>
                  <a:gd name="T39" fmla="*/ 750 h 902"/>
                  <a:gd name="T40" fmla="*/ 751 w 902"/>
                  <a:gd name="T41" fmla="*/ 787 h 902"/>
                  <a:gd name="T42" fmla="*/ 709 w 902"/>
                  <a:gd name="T43" fmla="*/ 821 h 902"/>
                  <a:gd name="T44" fmla="*/ 663 w 902"/>
                  <a:gd name="T45" fmla="*/ 848 h 902"/>
                  <a:gd name="T46" fmla="*/ 614 w 902"/>
                  <a:gd name="T47" fmla="*/ 871 h 902"/>
                  <a:gd name="T48" fmla="*/ 563 w 902"/>
                  <a:gd name="T49" fmla="*/ 887 h 902"/>
                  <a:gd name="T50" fmla="*/ 508 w 902"/>
                  <a:gd name="T51" fmla="*/ 898 h 902"/>
                  <a:gd name="T52" fmla="*/ 452 w 902"/>
                  <a:gd name="T53" fmla="*/ 902 h 902"/>
                  <a:gd name="T54" fmla="*/ 395 w 902"/>
                  <a:gd name="T55" fmla="*/ 898 h 902"/>
                  <a:gd name="T56" fmla="*/ 340 w 902"/>
                  <a:gd name="T57" fmla="*/ 887 h 902"/>
                  <a:gd name="T58" fmla="*/ 289 w 902"/>
                  <a:gd name="T59" fmla="*/ 871 h 902"/>
                  <a:gd name="T60" fmla="*/ 240 w 902"/>
                  <a:gd name="T61" fmla="*/ 848 h 902"/>
                  <a:gd name="T62" fmla="*/ 194 w 902"/>
                  <a:gd name="T63" fmla="*/ 821 h 902"/>
                  <a:gd name="T64" fmla="*/ 151 w 902"/>
                  <a:gd name="T65" fmla="*/ 787 h 902"/>
                  <a:gd name="T66" fmla="*/ 115 w 902"/>
                  <a:gd name="T67" fmla="*/ 750 h 902"/>
                  <a:gd name="T68" fmla="*/ 81 w 902"/>
                  <a:gd name="T69" fmla="*/ 709 h 902"/>
                  <a:gd name="T70" fmla="*/ 54 w 902"/>
                  <a:gd name="T71" fmla="*/ 662 h 902"/>
                  <a:gd name="T72" fmla="*/ 31 w 902"/>
                  <a:gd name="T73" fmla="*/ 613 h 902"/>
                  <a:gd name="T74" fmla="*/ 14 w 902"/>
                  <a:gd name="T75" fmla="*/ 562 h 902"/>
                  <a:gd name="T76" fmla="*/ 4 w 902"/>
                  <a:gd name="T77" fmla="*/ 507 h 902"/>
                  <a:gd name="T78" fmla="*/ 0 w 902"/>
                  <a:gd name="T79" fmla="*/ 451 h 902"/>
                  <a:gd name="T80" fmla="*/ 4 w 902"/>
                  <a:gd name="T81" fmla="*/ 394 h 902"/>
                  <a:gd name="T82" fmla="*/ 14 w 902"/>
                  <a:gd name="T83" fmla="*/ 339 h 902"/>
                  <a:gd name="T84" fmla="*/ 31 w 902"/>
                  <a:gd name="T85" fmla="*/ 288 h 902"/>
                  <a:gd name="T86" fmla="*/ 54 w 902"/>
                  <a:gd name="T87" fmla="*/ 239 h 902"/>
                  <a:gd name="T88" fmla="*/ 81 w 902"/>
                  <a:gd name="T89" fmla="*/ 194 h 902"/>
                  <a:gd name="T90" fmla="*/ 115 w 902"/>
                  <a:gd name="T91" fmla="*/ 151 h 902"/>
                  <a:gd name="T92" fmla="*/ 151 w 902"/>
                  <a:gd name="T93" fmla="*/ 114 h 902"/>
                  <a:gd name="T94" fmla="*/ 194 w 902"/>
                  <a:gd name="T95" fmla="*/ 81 h 902"/>
                  <a:gd name="T96" fmla="*/ 240 w 902"/>
                  <a:gd name="T97" fmla="*/ 54 h 902"/>
                  <a:gd name="T98" fmla="*/ 289 w 902"/>
                  <a:gd name="T99" fmla="*/ 31 h 902"/>
                  <a:gd name="T100" fmla="*/ 340 w 902"/>
                  <a:gd name="T101" fmla="*/ 14 h 902"/>
                  <a:gd name="T102" fmla="*/ 395 w 902"/>
                  <a:gd name="T103" fmla="*/ 4 h 902"/>
                  <a:gd name="T104" fmla="*/ 452 w 902"/>
                  <a:gd name="T105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2" h="902">
                    <a:moveTo>
                      <a:pt x="452" y="0"/>
                    </a:moveTo>
                    <a:lnTo>
                      <a:pt x="508" y="4"/>
                    </a:lnTo>
                    <a:lnTo>
                      <a:pt x="563" y="14"/>
                    </a:lnTo>
                    <a:lnTo>
                      <a:pt x="614" y="31"/>
                    </a:lnTo>
                    <a:lnTo>
                      <a:pt x="663" y="54"/>
                    </a:lnTo>
                    <a:lnTo>
                      <a:pt x="709" y="81"/>
                    </a:lnTo>
                    <a:lnTo>
                      <a:pt x="751" y="114"/>
                    </a:lnTo>
                    <a:lnTo>
                      <a:pt x="788" y="151"/>
                    </a:lnTo>
                    <a:lnTo>
                      <a:pt x="821" y="194"/>
                    </a:lnTo>
                    <a:lnTo>
                      <a:pt x="849" y="239"/>
                    </a:lnTo>
                    <a:lnTo>
                      <a:pt x="871" y="288"/>
                    </a:lnTo>
                    <a:lnTo>
                      <a:pt x="888" y="339"/>
                    </a:lnTo>
                    <a:lnTo>
                      <a:pt x="899" y="394"/>
                    </a:lnTo>
                    <a:lnTo>
                      <a:pt x="902" y="451"/>
                    </a:lnTo>
                    <a:lnTo>
                      <a:pt x="899" y="507"/>
                    </a:lnTo>
                    <a:lnTo>
                      <a:pt x="888" y="562"/>
                    </a:lnTo>
                    <a:lnTo>
                      <a:pt x="871" y="613"/>
                    </a:lnTo>
                    <a:lnTo>
                      <a:pt x="849" y="662"/>
                    </a:lnTo>
                    <a:lnTo>
                      <a:pt x="821" y="709"/>
                    </a:lnTo>
                    <a:lnTo>
                      <a:pt x="788" y="750"/>
                    </a:lnTo>
                    <a:lnTo>
                      <a:pt x="751" y="787"/>
                    </a:lnTo>
                    <a:lnTo>
                      <a:pt x="709" y="821"/>
                    </a:lnTo>
                    <a:lnTo>
                      <a:pt x="663" y="848"/>
                    </a:lnTo>
                    <a:lnTo>
                      <a:pt x="614" y="871"/>
                    </a:lnTo>
                    <a:lnTo>
                      <a:pt x="563" y="887"/>
                    </a:lnTo>
                    <a:lnTo>
                      <a:pt x="508" y="898"/>
                    </a:lnTo>
                    <a:lnTo>
                      <a:pt x="452" y="902"/>
                    </a:lnTo>
                    <a:lnTo>
                      <a:pt x="395" y="898"/>
                    </a:lnTo>
                    <a:lnTo>
                      <a:pt x="340" y="887"/>
                    </a:lnTo>
                    <a:lnTo>
                      <a:pt x="289" y="871"/>
                    </a:lnTo>
                    <a:lnTo>
                      <a:pt x="240" y="848"/>
                    </a:lnTo>
                    <a:lnTo>
                      <a:pt x="194" y="821"/>
                    </a:lnTo>
                    <a:lnTo>
                      <a:pt x="151" y="787"/>
                    </a:lnTo>
                    <a:lnTo>
                      <a:pt x="115" y="750"/>
                    </a:lnTo>
                    <a:lnTo>
                      <a:pt x="81" y="709"/>
                    </a:lnTo>
                    <a:lnTo>
                      <a:pt x="54" y="662"/>
                    </a:lnTo>
                    <a:lnTo>
                      <a:pt x="31" y="613"/>
                    </a:lnTo>
                    <a:lnTo>
                      <a:pt x="14" y="562"/>
                    </a:lnTo>
                    <a:lnTo>
                      <a:pt x="4" y="507"/>
                    </a:lnTo>
                    <a:lnTo>
                      <a:pt x="0" y="451"/>
                    </a:lnTo>
                    <a:lnTo>
                      <a:pt x="4" y="394"/>
                    </a:lnTo>
                    <a:lnTo>
                      <a:pt x="14" y="339"/>
                    </a:lnTo>
                    <a:lnTo>
                      <a:pt x="31" y="288"/>
                    </a:lnTo>
                    <a:lnTo>
                      <a:pt x="54" y="239"/>
                    </a:lnTo>
                    <a:lnTo>
                      <a:pt x="81" y="194"/>
                    </a:lnTo>
                    <a:lnTo>
                      <a:pt x="115" y="151"/>
                    </a:lnTo>
                    <a:lnTo>
                      <a:pt x="151" y="114"/>
                    </a:lnTo>
                    <a:lnTo>
                      <a:pt x="194" y="81"/>
                    </a:lnTo>
                    <a:lnTo>
                      <a:pt x="240" y="54"/>
                    </a:lnTo>
                    <a:lnTo>
                      <a:pt x="289" y="31"/>
                    </a:lnTo>
                    <a:lnTo>
                      <a:pt x="340" y="14"/>
                    </a:lnTo>
                    <a:lnTo>
                      <a:pt x="395" y="4"/>
                    </a:lnTo>
                    <a:lnTo>
                      <a:pt x="4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-1124" y="1117"/>
                <a:ext cx="283" cy="557"/>
              </a:xfrm>
              <a:custGeom>
                <a:avLst/>
                <a:gdLst>
                  <a:gd name="T0" fmla="*/ 48 w 1133"/>
                  <a:gd name="T1" fmla="*/ 0 h 2228"/>
                  <a:gd name="T2" fmla="*/ 1033 w 1133"/>
                  <a:gd name="T3" fmla="*/ 0 h 2228"/>
                  <a:gd name="T4" fmla="*/ 1122 w 1133"/>
                  <a:gd name="T5" fmla="*/ 1284 h 2228"/>
                  <a:gd name="T6" fmla="*/ 1126 w 1133"/>
                  <a:gd name="T7" fmla="*/ 1309 h 2228"/>
                  <a:gd name="T8" fmla="*/ 1133 w 1133"/>
                  <a:gd name="T9" fmla="*/ 1331 h 2228"/>
                  <a:gd name="T10" fmla="*/ 1133 w 1133"/>
                  <a:gd name="T11" fmla="*/ 2180 h 2228"/>
                  <a:gd name="T12" fmla="*/ 1131 w 1133"/>
                  <a:gd name="T13" fmla="*/ 2196 h 2228"/>
                  <a:gd name="T14" fmla="*/ 1124 w 1133"/>
                  <a:gd name="T15" fmla="*/ 2209 h 2228"/>
                  <a:gd name="T16" fmla="*/ 1113 w 1133"/>
                  <a:gd name="T17" fmla="*/ 2219 h 2228"/>
                  <a:gd name="T18" fmla="*/ 1101 w 1133"/>
                  <a:gd name="T19" fmla="*/ 2226 h 2228"/>
                  <a:gd name="T20" fmla="*/ 1085 w 1133"/>
                  <a:gd name="T21" fmla="*/ 2228 h 2228"/>
                  <a:gd name="T22" fmla="*/ 391 w 1133"/>
                  <a:gd name="T23" fmla="*/ 2228 h 2228"/>
                  <a:gd name="T24" fmla="*/ 377 w 1133"/>
                  <a:gd name="T25" fmla="*/ 2226 h 2228"/>
                  <a:gd name="T26" fmla="*/ 363 w 1133"/>
                  <a:gd name="T27" fmla="*/ 2219 h 2228"/>
                  <a:gd name="T28" fmla="*/ 353 w 1133"/>
                  <a:gd name="T29" fmla="*/ 2209 h 2228"/>
                  <a:gd name="T30" fmla="*/ 346 w 1133"/>
                  <a:gd name="T31" fmla="*/ 2196 h 2228"/>
                  <a:gd name="T32" fmla="*/ 343 w 1133"/>
                  <a:gd name="T33" fmla="*/ 2180 h 2228"/>
                  <a:gd name="T34" fmla="*/ 343 w 1133"/>
                  <a:gd name="T35" fmla="*/ 1304 h 2228"/>
                  <a:gd name="T36" fmla="*/ 132 w 1133"/>
                  <a:gd name="T37" fmla="*/ 1304 h 2228"/>
                  <a:gd name="T38" fmla="*/ 114 w 1133"/>
                  <a:gd name="T39" fmla="*/ 1300 h 2228"/>
                  <a:gd name="T40" fmla="*/ 100 w 1133"/>
                  <a:gd name="T41" fmla="*/ 1291 h 2228"/>
                  <a:gd name="T42" fmla="*/ 89 w 1133"/>
                  <a:gd name="T43" fmla="*/ 1278 h 2228"/>
                  <a:gd name="T44" fmla="*/ 85 w 1133"/>
                  <a:gd name="T45" fmla="*/ 1260 h 2228"/>
                  <a:gd name="T46" fmla="*/ 0 w 1133"/>
                  <a:gd name="T47" fmla="*/ 50 h 2228"/>
                  <a:gd name="T48" fmla="*/ 1 w 1133"/>
                  <a:gd name="T49" fmla="*/ 37 h 2228"/>
                  <a:gd name="T50" fmla="*/ 5 w 1133"/>
                  <a:gd name="T51" fmla="*/ 25 h 2228"/>
                  <a:gd name="T52" fmla="*/ 13 w 1133"/>
                  <a:gd name="T53" fmla="*/ 14 h 2228"/>
                  <a:gd name="T54" fmla="*/ 23 w 1133"/>
                  <a:gd name="T55" fmla="*/ 6 h 2228"/>
                  <a:gd name="T56" fmla="*/ 35 w 1133"/>
                  <a:gd name="T57" fmla="*/ 1 h 2228"/>
                  <a:gd name="T58" fmla="*/ 48 w 1133"/>
                  <a:gd name="T59" fmla="*/ 0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3" h="2228">
                    <a:moveTo>
                      <a:pt x="48" y="0"/>
                    </a:moveTo>
                    <a:lnTo>
                      <a:pt x="1033" y="0"/>
                    </a:lnTo>
                    <a:lnTo>
                      <a:pt x="1122" y="1284"/>
                    </a:lnTo>
                    <a:lnTo>
                      <a:pt x="1126" y="1309"/>
                    </a:lnTo>
                    <a:lnTo>
                      <a:pt x="1133" y="1331"/>
                    </a:lnTo>
                    <a:lnTo>
                      <a:pt x="1133" y="2180"/>
                    </a:lnTo>
                    <a:lnTo>
                      <a:pt x="1131" y="2196"/>
                    </a:lnTo>
                    <a:lnTo>
                      <a:pt x="1124" y="2209"/>
                    </a:lnTo>
                    <a:lnTo>
                      <a:pt x="1113" y="2219"/>
                    </a:lnTo>
                    <a:lnTo>
                      <a:pt x="1101" y="2226"/>
                    </a:lnTo>
                    <a:lnTo>
                      <a:pt x="1085" y="2228"/>
                    </a:lnTo>
                    <a:lnTo>
                      <a:pt x="391" y="2228"/>
                    </a:lnTo>
                    <a:lnTo>
                      <a:pt x="377" y="2226"/>
                    </a:lnTo>
                    <a:lnTo>
                      <a:pt x="363" y="2219"/>
                    </a:lnTo>
                    <a:lnTo>
                      <a:pt x="353" y="2209"/>
                    </a:lnTo>
                    <a:lnTo>
                      <a:pt x="346" y="2196"/>
                    </a:lnTo>
                    <a:lnTo>
                      <a:pt x="343" y="2180"/>
                    </a:lnTo>
                    <a:lnTo>
                      <a:pt x="343" y="1304"/>
                    </a:lnTo>
                    <a:lnTo>
                      <a:pt x="132" y="1304"/>
                    </a:lnTo>
                    <a:lnTo>
                      <a:pt x="114" y="1300"/>
                    </a:lnTo>
                    <a:lnTo>
                      <a:pt x="100" y="1291"/>
                    </a:lnTo>
                    <a:lnTo>
                      <a:pt x="89" y="1278"/>
                    </a:lnTo>
                    <a:lnTo>
                      <a:pt x="85" y="1260"/>
                    </a:lnTo>
                    <a:lnTo>
                      <a:pt x="0" y="50"/>
                    </a:lnTo>
                    <a:lnTo>
                      <a:pt x="1" y="37"/>
                    </a:lnTo>
                    <a:lnTo>
                      <a:pt x="5" y="25"/>
                    </a:lnTo>
                    <a:lnTo>
                      <a:pt x="13" y="14"/>
                    </a:lnTo>
                    <a:lnTo>
                      <a:pt x="23" y="6"/>
                    </a:lnTo>
                    <a:lnTo>
                      <a:pt x="35" y="1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-755" y="805"/>
                <a:ext cx="244" cy="243"/>
              </a:xfrm>
              <a:custGeom>
                <a:avLst/>
                <a:gdLst>
                  <a:gd name="T0" fmla="*/ 488 w 974"/>
                  <a:gd name="T1" fmla="*/ 0 h 973"/>
                  <a:gd name="T2" fmla="*/ 488 w 974"/>
                  <a:gd name="T3" fmla="*/ 0 h 973"/>
                  <a:gd name="T4" fmla="*/ 544 w 974"/>
                  <a:gd name="T5" fmla="*/ 2 h 973"/>
                  <a:gd name="T6" fmla="*/ 599 w 974"/>
                  <a:gd name="T7" fmla="*/ 12 h 973"/>
                  <a:gd name="T8" fmla="*/ 652 w 974"/>
                  <a:gd name="T9" fmla="*/ 27 h 973"/>
                  <a:gd name="T10" fmla="*/ 701 w 974"/>
                  <a:gd name="T11" fmla="*/ 49 h 973"/>
                  <a:gd name="T12" fmla="*/ 749 w 974"/>
                  <a:gd name="T13" fmla="*/ 75 h 973"/>
                  <a:gd name="T14" fmla="*/ 792 w 974"/>
                  <a:gd name="T15" fmla="*/ 106 h 973"/>
                  <a:gd name="T16" fmla="*/ 832 w 974"/>
                  <a:gd name="T17" fmla="*/ 142 h 973"/>
                  <a:gd name="T18" fmla="*/ 868 w 974"/>
                  <a:gd name="T19" fmla="*/ 182 h 973"/>
                  <a:gd name="T20" fmla="*/ 899 w 974"/>
                  <a:gd name="T21" fmla="*/ 225 h 973"/>
                  <a:gd name="T22" fmla="*/ 925 w 974"/>
                  <a:gd name="T23" fmla="*/ 273 h 973"/>
                  <a:gd name="T24" fmla="*/ 947 w 974"/>
                  <a:gd name="T25" fmla="*/ 322 h 973"/>
                  <a:gd name="T26" fmla="*/ 962 w 974"/>
                  <a:gd name="T27" fmla="*/ 375 h 973"/>
                  <a:gd name="T28" fmla="*/ 972 w 974"/>
                  <a:gd name="T29" fmla="*/ 430 h 973"/>
                  <a:gd name="T30" fmla="*/ 974 w 974"/>
                  <a:gd name="T31" fmla="*/ 486 h 973"/>
                  <a:gd name="T32" fmla="*/ 972 w 974"/>
                  <a:gd name="T33" fmla="*/ 543 h 973"/>
                  <a:gd name="T34" fmla="*/ 962 w 974"/>
                  <a:gd name="T35" fmla="*/ 598 h 973"/>
                  <a:gd name="T36" fmla="*/ 947 w 974"/>
                  <a:gd name="T37" fmla="*/ 650 h 973"/>
                  <a:gd name="T38" fmla="*/ 925 w 974"/>
                  <a:gd name="T39" fmla="*/ 700 h 973"/>
                  <a:gd name="T40" fmla="*/ 899 w 974"/>
                  <a:gd name="T41" fmla="*/ 747 h 973"/>
                  <a:gd name="T42" fmla="*/ 868 w 974"/>
                  <a:gd name="T43" fmla="*/ 791 h 973"/>
                  <a:gd name="T44" fmla="*/ 832 w 974"/>
                  <a:gd name="T45" fmla="*/ 830 h 973"/>
                  <a:gd name="T46" fmla="*/ 792 w 974"/>
                  <a:gd name="T47" fmla="*/ 866 h 973"/>
                  <a:gd name="T48" fmla="*/ 749 w 974"/>
                  <a:gd name="T49" fmla="*/ 897 h 973"/>
                  <a:gd name="T50" fmla="*/ 701 w 974"/>
                  <a:gd name="T51" fmla="*/ 924 h 973"/>
                  <a:gd name="T52" fmla="*/ 652 w 974"/>
                  <a:gd name="T53" fmla="*/ 944 h 973"/>
                  <a:gd name="T54" fmla="*/ 599 w 974"/>
                  <a:gd name="T55" fmla="*/ 960 h 973"/>
                  <a:gd name="T56" fmla="*/ 544 w 974"/>
                  <a:gd name="T57" fmla="*/ 969 h 973"/>
                  <a:gd name="T58" fmla="*/ 488 w 974"/>
                  <a:gd name="T59" fmla="*/ 973 h 973"/>
                  <a:gd name="T60" fmla="*/ 431 w 974"/>
                  <a:gd name="T61" fmla="*/ 969 h 973"/>
                  <a:gd name="T62" fmla="*/ 376 w 974"/>
                  <a:gd name="T63" fmla="*/ 960 h 973"/>
                  <a:gd name="T64" fmla="*/ 323 w 974"/>
                  <a:gd name="T65" fmla="*/ 944 h 973"/>
                  <a:gd name="T66" fmla="*/ 273 w 974"/>
                  <a:gd name="T67" fmla="*/ 924 h 973"/>
                  <a:gd name="T68" fmla="*/ 226 w 974"/>
                  <a:gd name="T69" fmla="*/ 897 h 973"/>
                  <a:gd name="T70" fmla="*/ 183 w 974"/>
                  <a:gd name="T71" fmla="*/ 866 h 973"/>
                  <a:gd name="T72" fmla="*/ 143 w 974"/>
                  <a:gd name="T73" fmla="*/ 830 h 973"/>
                  <a:gd name="T74" fmla="*/ 108 w 974"/>
                  <a:gd name="T75" fmla="*/ 791 h 973"/>
                  <a:gd name="T76" fmla="*/ 76 w 974"/>
                  <a:gd name="T77" fmla="*/ 747 h 973"/>
                  <a:gd name="T78" fmla="*/ 49 w 974"/>
                  <a:gd name="T79" fmla="*/ 700 h 973"/>
                  <a:gd name="T80" fmla="*/ 29 w 974"/>
                  <a:gd name="T81" fmla="*/ 650 h 973"/>
                  <a:gd name="T82" fmla="*/ 14 w 974"/>
                  <a:gd name="T83" fmla="*/ 598 h 973"/>
                  <a:gd name="T84" fmla="*/ 4 w 974"/>
                  <a:gd name="T85" fmla="*/ 543 h 973"/>
                  <a:gd name="T86" fmla="*/ 0 w 974"/>
                  <a:gd name="T87" fmla="*/ 486 h 973"/>
                  <a:gd name="T88" fmla="*/ 4 w 974"/>
                  <a:gd name="T89" fmla="*/ 430 h 973"/>
                  <a:gd name="T90" fmla="*/ 14 w 974"/>
                  <a:gd name="T91" fmla="*/ 375 h 973"/>
                  <a:gd name="T92" fmla="*/ 29 w 974"/>
                  <a:gd name="T93" fmla="*/ 322 h 973"/>
                  <a:gd name="T94" fmla="*/ 49 w 974"/>
                  <a:gd name="T95" fmla="*/ 273 h 973"/>
                  <a:gd name="T96" fmla="*/ 76 w 974"/>
                  <a:gd name="T97" fmla="*/ 225 h 973"/>
                  <a:gd name="T98" fmla="*/ 108 w 974"/>
                  <a:gd name="T99" fmla="*/ 182 h 973"/>
                  <a:gd name="T100" fmla="*/ 143 w 974"/>
                  <a:gd name="T101" fmla="*/ 142 h 973"/>
                  <a:gd name="T102" fmla="*/ 183 w 974"/>
                  <a:gd name="T103" fmla="*/ 106 h 973"/>
                  <a:gd name="T104" fmla="*/ 226 w 974"/>
                  <a:gd name="T105" fmla="*/ 75 h 973"/>
                  <a:gd name="T106" fmla="*/ 273 w 974"/>
                  <a:gd name="T107" fmla="*/ 49 h 973"/>
                  <a:gd name="T108" fmla="*/ 323 w 974"/>
                  <a:gd name="T109" fmla="*/ 27 h 973"/>
                  <a:gd name="T110" fmla="*/ 376 w 974"/>
                  <a:gd name="T111" fmla="*/ 12 h 973"/>
                  <a:gd name="T112" fmla="*/ 431 w 974"/>
                  <a:gd name="T113" fmla="*/ 2 h 973"/>
                  <a:gd name="T114" fmla="*/ 488 w 974"/>
                  <a:gd name="T115" fmla="*/ 0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4" h="973">
                    <a:moveTo>
                      <a:pt x="488" y="0"/>
                    </a:moveTo>
                    <a:lnTo>
                      <a:pt x="488" y="0"/>
                    </a:lnTo>
                    <a:lnTo>
                      <a:pt x="544" y="2"/>
                    </a:lnTo>
                    <a:lnTo>
                      <a:pt x="599" y="12"/>
                    </a:lnTo>
                    <a:lnTo>
                      <a:pt x="652" y="27"/>
                    </a:lnTo>
                    <a:lnTo>
                      <a:pt x="701" y="49"/>
                    </a:lnTo>
                    <a:lnTo>
                      <a:pt x="749" y="75"/>
                    </a:lnTo>
                    <a:lnTo>
                      <a:pt x="792" y="106"/>
                    </a:lnTo>
                    <a:lnTo>
                      <a:pt x="832" y="142"/>
                    </a:lnTo>
                    <a:lnTo>
                      <a:pt x="868" y="182"/>
                    </a:lnTo>
                    <a:lnTo>
                      <a:pt x="899" y="225"/>
                    </a:lnTo>
                    <a:lnTo>
                      <a:pt x="925" y="273"/>
                    </a:lnTo>
                    <a:lnTo>
                      <a:pt x="947" y="322"/>
                    </a:lnTo>
                    <a:lnTo>
                      <a:pt x="962" y="375"/>
                    </a:lnTo>
                    <a:lnTo>
                      <a:pt x="972" y="430"/>
                    </a:lnTo>
                    <a:lnTo>
                      <a:pt x="974" y="486"/>
                    </a:lnTo>
                    <a:lnTo>
                      <a:pt x="972" y="543"/>
                    </a:lnTo>
                    <a:lnTo>
                      <a:pt x="962" y="598"/>
                    </a:lnTo>
                    <a:lnTo>
                      <a:pt x="947" y="650"/>
                    </a:lnTo>
                    <a:lnTo>
                      <a:pt x="925" y="700"/>
                    </a:lnTo>
                    <a:lnTo>
                      <a:pt x="899" y="747"/>
                    </a:lnTo>
                    <a:lnTo>
                      <a:pt x="868" y="791"/>
                    </a:lnTo>
                    <a:lnTo>
                      <a:pt x="832" y="830"/>
                    </a:lnTo>
                    <a:lnTo>
                      <a:pt x="792" y="866"/>
                    </a:lnTo>
                    <a:lnTo>
                      <a:pt x="749" y="897"/>
                    </a:lnTo>
                    <a:lnTo>
                      <a:pt x="701" y="924"/>
                    </a:lnTo>
                    <a:lnTo>
                      <a:pt x="652" y="944"/>
                    </a:lnTo>
                    <a:lnTo>
                      <a:pt x="599" y="960"/>
                    </a:lnTo>
                    <a:lnTo>
                      <a:pt x="544" y="969"/>
                    </a:lnTo>
                    <a:lnTo>
                      <a:pt x="488" y="973"/>
                    </a:lnTo>
                    <a:lnTo>
                      <a:pt x="431" y="969"/>
                    </a:lnTo>
                    <a:lnTo>
                      <a:pt x="376" y="960"/>
                    </a:lnTo>
                    <a:lnTo>
                      <a:pt x="323" y="944"/>
                    </a:lnTo>
                    <a:lnTo>
                      <a:pt x="273" y="924"/>
                    </a:lnTo>
                    <a:lnTo>
                      <a:pt x="226" y="897"/>
                    </a:lnTo>
                    <a:lnTo>
                      <a:pt x="183" y="866"/>
                    </a:lnTo>
                    <a:lnTo>
                      <a:pt x="143" y="830"/>
                    </a:lnTo>
                    <a:lnTo>
                      <a:pt x="108" y="791"/>
                    </a:lnTo>
                    <a:lnTo>
                      <a:pt x="76" y="747"/>
                    </a:lnTo>
                    <a:lnTo>
                      <a:pt x="49" y="700"/>
                    </a:lnTo>
                    <a:lnTo>
                      <a:pt x="29" y="650"/>
                    </a:lnTo>
                    <a:lnTo>
                      <a:pt x="14" y="598"/>
                    </a:lnTo>
                    <a:lnTo>
                      <a:pt x="4" y="543"/>
                    </a:lnTo>
                    <a:lnTo>
                      <a:pt x="0" y="486"/>
                    </a:lnTo>
                    <a:lnTo>
                      <a:pt x="4" y="430"/>
                    </a:lnTo>
                    <a:lnTo>
                      <a:pt x="14" y="375"/>
                    </a:lnTo>
                    <a:lnTo>
                      <a:pt x="29" y="322"/>
                    </a:lnTo>
                    <a:lnTo>
                      <a:pt x="49" y="273"/>
                    </a:lnTo>
                    <a:lnTo>
                      <a:pt x="76" y="225"/>
                    </a:lnTo>
                    <a:lnTo>
                      <a:pt x="108" y="182"/>
                    </a:lnTo>
                    <a:lnTo>
                      <a:pt x="143" y="142"/>
                    </a:lnTo>
                    <a:lnTo>
                      <a:pt x="183" y="106"/>
                    </a:lnTo>
                    <a:lnTo>
                      <a:pt x="226" y="75"/>
                    </a:lnTo>
                    <a:lnTo>
                      <a:pt x="273" y="49"/>
                    </a:lnTo>
                    <a:lnTo>
                      <a:pt x="323" y="27"/>
                    </a:lnTo>
                    <a:lnTo>
                      <a:pt x="376" y="12"/>
                    </a:lnTo>
                    <a:lnTo>
                      <a:pt x="431" y="2"/>
                    </a:lnTo>
                    <a:lnTo>
                      <a:pt x="4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Freeform 27"/>
              <p:cNvSpPr>
                <a:spLocks/>
              </p:cNvSpPr>
              <p:nvPr/>
            </p:nvSpPr>
            <p:spPr bwMode="auto">
              <a:xfrm>
                <a:off x="-832" y="1073"/>
                <a:ext cx="398" cy="602"/>
              </a:xfrm>
              <a:custGeom>
                <a:avLst/>
                <a:gdLst>
                  <a:gd name="T0" fmla="*/ 52 w 1596"/>
                  <a:gd name="T1" fmla="*/ 0 h 2409"/>
                  <a:gd name="T2" fmla="*/ 1545 w 1596"/>
                  <a:gd name="T3" fmla="*/ 0 h 2409"/>
                  <a:gd name="T4" fmla="*/ 1559 w 1596"/>
                  <a:gd name="T5" fmla="*/ 2 h 2409"/>
                  <a:gd name="T6" fmla="*/ 1572 w 1596"/>
                  <a:gd name="T7" fmla="*/ 7 h 2409"/>
                  <a:gd name="T8" fmla="*/ 1583 w 1596"/>
                  <a:gd name="T9" fmla="*/ 16 h 2409"/>
                  <a:gd name="T10" fmla="*/ 1591 w 1596"/>
                  <a:gd name="T11" fmla="*/ 27 h 2409"/>
                  <a:gd name="T12" fmla="*/ 1596 w 1596"/>
                  <a:gd name="T13" fmla="*/ 40 h 2409"/>
                  <a:gd name="T14" fmla="*/ 1596 w 1596"/>
                  <a:gd name="T15" fmla="*/ 54 h 2409"/>
                  <a:gd name="T16" fmla="*/ 1505 w 1596"/>
                  <a:gd name="T17" fmla="*/ 1362 h 2409"/>
                  <a:gd name="T18" fmla="*/ 1501 w 1596"/>
                  <a:gd name="T19" fmla="*/ 1381 h 2409"/>
                  <a:gd name="T20" fmla="*/ 1490 w 1596"/>
                  <a:gd name="T21" fmla="*/ 1395 h 2409"/>
                  <a:gd name="T22" fmla="*/ 1474 w 1596"/>
                  <a:gd name="T23" fmla="*/ 1406 h 2409"/>
                  <a:gd name="T24" fmla="*/ 1457 w 1596"/>
                  <a:gd name="T25" fmla="*/ 1410 h 2409"/>
                  <a:gd name="T26" fmla="*/ 1225 w 1596"/>
                  <a:gd name="T27" fmla="*/ 1410 h 2409"/>
                  <a:gd name="T28" fmla="*/ 1225 w 1596"/>
                  <a:gd name="T29" fmla="*/ 2357 h 2409"/>
                  <a:gd name="T30" fmla="*/ 1222 w 1596"/>
                  <a:gd name="T31" fmla="*/ 2374 h 2409"/>
                  <a:gd name="T32" fmla="*/ 1215 w 1596"/>
                  <a:gd name="T33" fmla="*/ 2387 h 2409"/>
                  <a:gd name="T34" fmla="*/ 1204 w 1596"/>
                  <a:gd name="T35" fmla="*/ 2399 h 2409"/>
                  <a:gd name="T36" fmla="*/ 1190 w 1596"/>
                  <a:gd name="T37" fmla="*/ 2406 h 2409"/>
                  <a:gd name="T38" fmla="*/ 1174 w 1596"/>
                  <a:gd name="T39" fmla="*/ 2409 h 2409"/>
                  <a:gd name="T40" fmla="*/ 423 w 1596"/>
                  <a:gd name="T41" fmla="*/ 2409 h 2409"/>
                  <a:gd name="T42" fmla="*/ 407 w 1596"/>
                  <a:gd name="T43" fmla="*/ 2406 h 2409"/>
                  <a:gd name="T44" fmla="*/ 393 w 1596"/>
                  <a:gd name="T45" fmla="*/ 2399 h 2409"/>
                  <a:gd name="T46" fmla="*/ 382 w 1596"/>
                  <a:gd name="T47" fmla="*/ 2387 h 2409"/>
                  <a:gd name="T48" fmla="*/ 375 w 1596"/>
                  <a:gd name="T49" fmla="*/ 2374 h 2409"/>
                  <a:gd name="T50" fmla="*/ 372 w 1596"/>
                  <a:gd name="T51" fmla="*/ 2357 h 2409"/>
                  <a:gd name="T52" fmla="*/ 372 w 1596"/>
                  <a:gd name="T53" fmla="*/ 1410 h 2409"/>
                  <a:gd name="T54" fmla="*/ 140 w 1596"/>
                  <a:gd name="T55" fmla="*/ 1410 h 2409"/>
                  <a:gd name="T56" fmla="*/ 122 w 1596"/>
                  <a:gd name="T57" fmla="*/ 1406 h 2409"/>
                  <a:gd name="T58" fmla="*/ 108 w 1596"/>
                  <a:gd name="T59" fmla="*/ 1395 h 2409"/>
                  <a:gd name="T60" fmla="*/ 97 w 1596"/>
                  <a:gd name="T61" fmla="*/ 1381 h 2409"/>
                  <a:gd name="T62" fmla="*/ 92 w 1596"/>
                  <a:gd name="T63" fmla="*/ 1362 h 2409"/>
                  <a:gd name="T64" fmla="*/ 0 w 1596"/>
                  <a:gd name="T65" fmla="*/ 54 h 2409"/>
                  <a:gd name="T66" fmla="*/ 2 w 1596"/>
                  <a:gd name="T67" fmla="*/ 40 h 2409"/>
                  <a:gd name="T68" fmla="*/ 6 w 1596"/>
                  <a:gd name="T69" fmla="*/ 27 h 2409"/>
                  <a:gd name="T70" fmla="*/ 14 w 1596"/>
                  <a:gd name="T71" fmla="*/ 16 h 2409"/>
                  <a:gd name="T72" fmla="*/ 24 w 1596"/>
                  <a:gd name="T73" fmla="*/ 7 h 2409"/>
                  <a:gd name="T74" fmla="*/ 37 w 1596"/>
                  <a:gd name="T75" fmla="*/ 2 h 2409"/>
                  <a:gd name="T76" fmla="*/ 52 w 1596"/>
                  <a:gd name="T77" fmla="*/ 0 h 2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96" h="2409">
                    <a:moveTo>
                      <a:pt x="52" y="0"/>
                    </a:moveTo>
                    <a:lnTo>
                      <a:pt x="1545" y="0"/>
                    </a:lnTo>
                    <a:lnTo>
                      <a:pt x="1559" y="2"/>
                    </a:lnTo>
                    <a:lnTo>
                      <a:pt x="1572" y="7"/>
                    </a:lnTo>
                    <a:lnTo>
                      <a:pt x="1583" y="16"/>
                    </a:lnTo>
                    <a:lnTo>
                      <a:pt x="1591" y="27"/>
                    </a:lnTo>
                    <a:lnTo>
                      <a:pt x="1596" y="40"/>
                    </a:lnTo>
                    <a:lnTo>
                      <a:pt x="1596" y="54"/>
                    </a:lnTo>
                    <a:lnTo>
                      <a:pt x="1505" y="1362"/>
                    </a:lnTo>
                    <a:lnTo>
                      <a:pt x="1501" y="1381"/>
                    </a:lnTo>
                    <a:lnTo>
                      <a:pt x="1490" y="1395"/>
                    </a:lnTo>
                    <a:lnTo>
                      <a:pt x="1474" y="1406"/>
                    </a:lnTo>
                    <a:lnTo>
                      <a:pt x="1457" y="1410"/>
                    </a:lnTo>
                    <a:lnTo>
                      <a:pt x="1225" y="1410"/>
                    </a:lnTo>
                    <a:lnTo>
                      <a:pt x="1225" y="2357"/>
                    </a:lnTo>
                    <a:lnTo>
                      <a:pt x="1222" y="2374"/>
                    </a:lnTo>
                    <a:lnTo>
                      <a:pt x="1215" y="2387"/>
                    </a:lnTo>
                    <a:lnTo>
                      <a:pt x="1204" y="2399"/>
                    </a:lnTo>
                    <a:lnTo>
                      <a:pt x="1190" y="2406"/>
                    </a:lnTo>
                    <a:lnTo>
                      <a:pt x="1174" y="2409"/>
                    </a:lnTo>
                    <a:lnTo>
                      <a:pt x="423" y="2409"/>
                    </a:lnTo>
                    <a:lnTo>
                      <a:pt x="407" y="2406"/>
                    </a:lnTo>
                    <a:lnTo>
                      <a:pt x="393" y="2399"/>
                    </a:lnTo>
                    <a:lnTo>
                      <a:pt x="382" y="2387"/>
                    </a:lnTo>
                    <a:lnTo>
                      <a:pt x="375" y="2374"/>
                    </a:lnTo>
                    <a:lnTo>
                      <a:pt x="372" y="2357"/>
                    </a:lnTo>
                    <a:lnTo>
                      <a:pt x="372" y="1410"/>
                    </a:lnTo>
                    <a:lnTo>
                      <a:pt x="140" y="1410"/>
                    </a:lnTo>
                    <a:lnTo>
                      <a:pt x="122" y="1406"/>
                    </a:lnTo>
                    <a:lnTo>
                      <a:pt x="108" y="1395"/>
                    </a:lnTo>
                    <a:lnTo>
                      <a:pt x="97" y="1381"/>
                    </a:lnTo>
                    <a:lnTo>
                      <a:pt x="92" y="1362"/>
                    </a:lnTo>
                    <a:lnTo>
                      <a:pt x="0" y="54"/>
                    </a:lnTo>
                    <a:lnTo>
                      <a:pt x="2" y="40"/>
                    </a:lnTo>
                    <a:lnTo>
                      <a:pt x="6" y="27"/>
                    </a:lnTo>
                    <a:lnTo>
                      <a:pt x="14" y="16"/>
                    </a:lnTo>
                    <a:lnTo>
                      <a:pt x="24" y="7"/>
                    </a:lnTo>
                    <a:lnTo>
                      <a:pt x="37" y="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79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250"/>
            <a:ext cx="4484914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5165" y="3257140"/>
            <a:ext cx="5143501" cy="3437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" y="2511906"/>
            <a:ext cx="4484913" cy="348887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7000">
                <a:schemeClr val="tx1">
                  <a:alpha val="72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91000"/>
            <a:ext cx="448491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cap="all" dirty="0">
                <a:solidFill>
                  <a:prstClr val="white"/>
                </a:solidFill>
                <a:latin typeface="Calibri Light" panose="020F0302020204030204"/>
              </a:rPr>
              <a:t>How much are you earning?</a:t>
            </a:r>
            <a:br>
              <a:rPr lang="en-US" sz="2100" b="1" cap="all" dirty="0"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2100" b="1" cap="all" dirty="0">
                <a:solidFill>
                  <a:prstClr val="white"/>
                </a:solidFill>
                <a:latin typeface="Calibri Light" panose="020F0302020204030204"/>
              </a:rPr>
              <a:t> Are you making any money yet?</a:t>
            </a:r>
          </a:p>
          <a:p>
            <a:pPr algn="ctr" defTabSz="685800"/>
            <a:endParaRPr lang="en-US" sz="2100" b="1" cap="all" dirty="0">
              <a:solidFill>
                <a:prstClr val="white"/>
              </a:solidFill>
              <a:latin typeface="Calibri Light" panose="020F0302020204030204"/>
            </a:endParaRPr>
          </a:p>
          <a:p>
            <a:pPr algn="ctr" defTabSz="685800"/>
            <a:r>
              <a:rPr lang="zh-CN" altLang="en-US" sz="2100" b="1" cap="all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TW" altLang="en-US" sz="2100" b="1" cap="all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您现在赚多少？</a:t>
            </a:r>
            <a:r>
              <a:rPr lang="zh-CN" altLang="en-US" sz="2100" b="1" cap="all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br>
              <a:rPr lang="zh-TW" altLang="en-US" sz="2100" b="1" cap="all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100" b="1" cap="all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TW" altLang="en-US" sz="2100" b="1" cap="all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您现在赚到钱了吗？</a:t>
            </a:r>
            <a:r>
              <a:rPr lang="zh-CN" altLang="en-US" sz="2100" b="1" cap="all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endParaRPr lang="en-US" altLang="zh-CN" sz="2100" b="1" cap="all" dirty="0">
              <a:ln>
                <a:solidFill>
                  <a:srgbClr val="FFBE00"/>
                </a:solidFill>
              </a:ln>
              <a:solidFill>
                <a:srgbClr val="FFBE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04800"/>
            <a:ext cx="4082171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0969" defTabSz="685800"/>
            <a:r>
              <a:rPr lang="en-US" sz="2100" b="1" dirty="0">
                <a:solidFill>
                  <a:prstClr val="white"/>
                </a:solidFill>
                <a:latin typeface="Calibri Light" panose="020F0302020204030204"/>
              </a:rPr>
              <a:t>If you are NEW</a:t>
            </a:r>
            <a:r>
              <a:rPr lang="zh-TW" altLang="en-US" b="1" dirty="0">
                <a:ln>
                  <a:solidFill>
                    <a:srgbClr val="9F0052">
                      <a:lumMod val="40000"/>
                      <a:lumOff val="60000"/>
                    </a:srgbClr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如您最近才加入事业</a:t>
            </a:r>
            <a:r>
              <a:rPr lang="en-US" altLang="zh-TW" b="1" dirty="0">
                <a:ln>
                  <a:solidFill>
                    <a:srgbClr val="9F0052">
                      <a:lumMod val="40000"/>
                      <a:lumOff val="60000"/>
                    </a:srgbClr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>
                <a:ln>
                  <a:solidFill>
                    <a:srgbClr val="9F0052">
                      <a:lumMod val="40000"/>
                      <a:lumOff val="60000"/>
                    </a:srgbClr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8670" y="4343400"/>
            <a:ext cx="3901701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0969" defTabSz="685800"/>
            <a:r>
              <a:rPr lang="en-US" sz="2100" b="1" dirty="0">
                <a:solidFill>
                  <a:prstClr val="white"/>
                </a:solidFill>
                <a:latin typeface="Calibri Light" panose="020F0302020204030204"/>
              </a:rPr>
              <a:t>If you are NOT new</a:t>
            </a:r>
            <a:r>
              <a:rPr lang="zh-CN" altLang="en-US" sz="2100" b="1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zh-TW" altLang="en-US" b="1" dirty="0">
                <a:ln>
                  <a:solidFill>
                    <a:srgbClr val="9F0052">
                      <a:lumMod val="40000"/>
                      <a:lumOff val="60000"/>
                    </a:srgbClr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如您加入事业已有一段时间</a:t>
            </a:r>
            <a:endParaRPr lang="en-US" altLang="zh-TW" b="1" dirty="0">
              <a:ln>
                <a:solidFill>
                  <a:srgbClr val="9F0052">
                    <a:lumMod val="40000"/>
                    <a:lumOff val="60000"/>
                  </a:srgbClr>
                </a:solidFill>
              </a:ln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8899" y="1066800"/>
            <a:ext cx="3901701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1" indent="-257175">
              <a:spcBef>
                <a:spcPct val="30000"/>
              </a:spcBef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我刚刚开始做这个事业</a:t>
            </a:r>
            <a:r>
              <a:rPr lang="en-US" altLang="zh-TW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 </a:t>
            </a:r>
          </a:p>
          <a:p>
            <a:pPr marL="257175" lvl="1" indent="-257175">
              <a:spcBef>
                <a:spcPct val="30000"/>
              </a:spcBef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 Light" panose="020F0302020204030204"/>
              </a:rPr>
              <a:t>I am just getting started</a:t>
            </a:r>
            <a:endParaRPr lang="zh-TW" altLang="en-US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57175" lvl="1" indent="-257175">
              <a:spcBef>
                <a:spcPct val="30000"/>
              </a:spcBef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我已经赚回起步所需的开支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57175" lvl="1" indent="-257175">
              <a:spcBef>
                <a:spcPct val="30000"/>
              </a:spcBef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 Light" panose="020F0302020204030204"/>
              </a:rPr>
              <a:t>I already made my initial start up cost back</a:t>
            </a:r>
            <a:endParaRPr lang="zh-TW" altLang="en-US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57175" lvl="1" indent="-257175">
              <a:spcBef>
                <a:spcPct val="30000"/>
              </a:spcBef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我正在开始赚钱</a:t>
            </a:r>
            <a:r>
              <a:rPr lang="en-US" altLang="zh-TW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…</a:t>
            </a:r>
          </a:p>
          <a:p>
            <a:pPr marL="257175" lvl="1" indent="-257175">
              <a:spcBef>
                <a:spcPct val="30000"/>
              </a:spcBef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 Light" panose="020F0302020204030204"/>
              </a:rPr>
              <a:t>I am on my way to earning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57175" lvl="1" indent="-257175">
              <a:spcBef>
                <a:spcPct val="30000"/>
              </a:spcBef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我已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在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赚取零售利润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并朝着赚取佣金的方向迈进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57175" lvl="1" indent="-257175">
              <a:spcBef>
                <a:spcPct val="30000"/>
              </a:spcBef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I am already earning retail profits, and I am on my way to earning commissions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5082823"/>
            <a:ext cx="3901701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30000"/>
              </a:spcBef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起初我只是赚取零售利润，现在我正在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发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展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我的团队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并赚取佣金。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lvl="1" indent="-342900">
              <a:spcBef>
                <a:spcPct val="30000"/>
              </a:spcBef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 Light" panose="020F0302020204030204"/>
              </a:rPr>
              <a:t>Initially I was earning retail profits, now I am expanding my team and earning commissions</a:t>
            </a:r>
          </a:p>
          <a:p>
            <a:pPr marL="342900" lvl="1" indent="-342900" defTabSz="685800"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endParaRPr lang="en-US" sz="1500" dirty="0">
              <a:ln w="3175">
                <a:noFill/>
              </a:ln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72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E5BEF2D-F74D-0F49-9875-1014886E35BA}"/>
              </a:ext>
            </a:extLst>
          </p:cNvPr>
          <p:cNvGrpSpPr/>
          <p:nvPr/>
        </p:nvGrpSpPr>
        <p:grpSpPr>
          <a:xfrm>
            <a:off x="0" y="952501"/>
            <a:ext cx="5627078" cy="5143499"/>
            <a:chOff x="-1" y="981075"/>
            <a:chExt cx="7502770" cy="55340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90EE32-25F6-EF4A-9D30-8440FCB13C62}"/>
                </a:ext>
              </a:extLst>
            </p:cNvPr>
            <p:cNvSpPr/>
            <p:nvPr/>
          </p:nvSpPr>
          <p:spPr>
            <a:xfrm>
              <a:off x="-1" y="981075"/>
              <a:ext cx="7502770" cy="553402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accent2">
                    <a:lumMod val="75000"/>
                  </a:schemeClr>
                </a:gs>
                <a:gs pos="50000">
                  <a:schemeClr val="accent2">
                    <a:lumMod val="75000"/>
                    <a:alpha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cap="all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A34DE051-9A71-2E4C-9E59-61D15FF650D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88686" y="1298476"/>
              <a:ext cx="5748557" cy="857250"/>
            </a:xfrm>
            <a:prstGeom prst="rect">
              <a:avLst/>
            </a:prstGeom>
          </p:spPr>
          <p:txBody>
            <a:bodyPr vert="horz" lIns="67866" tIns="33338" rIns="67866" bIns="33338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buClr>
                  <a:srgbClr val="FF0000"/>
                </a:buClr>
                <a:defRPr/>
              </a:pPr>
              <a:r>
                <a:rPr lang="zh-TW" altLang="en-US" sz="2475" b="1" cap="all" dirty="0">
                  <a:ln>
                    <a:solidFill>
                      <a:srgbClr val="00A9FC"/>
                    </a:solidFill>
                  </a:ln>
                  <a:solidFill>
                    <a:srgbClr val="FFC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让我考虑一下</a:t>
              </a:r>
              <a:endParaRPr lang="en-US" altLang="zh-TW" sz="2475" b="1" cap="all" dirty="0">
                <a:ln>
                  <a:solidFill>
                    <a:srgbClr val="00A9FC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>
                <a:lnSpc>
                  <a:spcPct val="100000"/>
                </a:lnSpc>
                <a:buClr>
                  <a:srgbClr val="FF0000"/>
                </a:buClr>
                <a:defRPr/>
              </a:pPr>
              <a:r>
                <a:rPr lang="en-US" sz="2475" b="1" cap="all" dirty="0">
                  <a:ln>
                    <a:solidFill>
                      <a:srgbClr val="00A9FC"/>
                    </a:solidFill>
                  </a:ln>
                  <a:solidFill>
                    <a:srgbClr val="00A9FC"/>
                  </a:solidFill>
                </a:rPr>
                <a:t>Let Me Think About It</a:t>
              </a:r>
            </a:p>
          </p:txBody>
        </p:sp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5153AD4B-3A11-074D-9C1C-55F10D5A1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86" y="2342565"/>
              <a:ext cx="6094401" cy="40047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257175" indent="-257175">
                <a:spcBef>
                  <a:spcPct val="50000"/>
                </a:spcBef>
                <a:buClr>
                  <a:prstClr val="black"/>
                </a:buClr>
                <a:buFont typeface="Courier New" panose="02070309020205020404" pitchFamily="49" charset="0"/>
                <a:buChar char="o"/>
              </a:pP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好吧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，</a:t>
              </a: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我们在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几天</a:t>
              </a: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后再见面来回答您的任何问题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。</a:t>
              </a: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现在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我们来</a:t>
              </a: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约定一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个会面</a:t>
              </a: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时间吧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！</a:t>
              </a:r>
              <a:endParaRPr lang="en-US" altLang="zh-CN" sz="1275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pPr marL="257175" indent="-257175">
                <a:spcBef>
                  <a:spcPct val="50000"/>
                </a:spcBef>
                <a:buClr>
                  <a:prstClr val="black"/>
                </a:buClr>
                <a:buFont typeface="Courier New" panose="02070309020205020404" pitchFamily="49" charset="0"/>
                <a:buChar char="o"/>
              </a:pPr>
              <a:r>
                <a:rPr 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</a:rPr>
                <a:t>Great, let’s get back together in a couple of </a:t>
              </a:r>
              <a:br>
                <a:rPr 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</a:rPr>
              </a:br>
              <a:r>
                <a:rPr 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</a:rPr>
                <a:t>days to answer any questions you come up </a:t>
              </a:r>
              <a:br>
                <a:rPr 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</a:rPr>
              </a:br>
              <a:r>
                <a:rPr 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</a:rPr>
                <a:t>with. Let’s schedule the appointment now.</a:t>
              </a:r>
              <a:endParaRPr lang="en-US" altLang="zh-CN" sz="1275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pPr marL="257175" indent="-257175">
                <a:spcBef>
                  <a:spcPct val="50000"/>
                </a:spcBef>
                <a:buClr>
                  <a:prstClr val="black"/>
                </a:buClr>
                <a:buFont typeface="Courier New" panose="02070309020205020404" pitchFamily="49" charset="0"/>
                <a:buChar char="o"/>
              </a:pPr>
              <a:endParaRPr lang="en-US" sz="1275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pPr marL="257175" indent="-257175">
                <a:spcBef>
                  <a:spcPct val="50000"/>
                </a:spcBef>
                <a:buClr>
                  <a:prstClr val="black"/>
                </a:buClr>
                <a:buFont typeface="Courier New" panose="02070309020205020404" pitchFamily="49" charset="0"/>
                <a:buChar char="o"/>
              </a:pP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好吧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，</a:t>
              </a: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评估美安马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来</a:t>
              </a: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西亚事业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的一个好方法</a:t>
              </a: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就是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参加美安马拉西亚</a:t>
              </a: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培训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活动。（</a:t>
              </a: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向他们售买门票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）</a:t>
              </a:r>
              <a:endParaRPr lang="en-US" altLang="zh-CN" sz="1275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pPr marL="257175" indent="-257175">
                <a:spcBef>
                  <a:spcPct val="50000"/>
                </a:spcBef>
                <a:buClr>
                  <a:prstClr val="black"/>
                </a:buClr>
                <a:buFont typeface="Courier New" panose="02070309020205020404" pitchFamily="49" charset="0"/>
                <a:buChar char="o"/>
              </a:pPr>
              <a:r>
                <a:rPr 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</a:rPr>
                <a:t>Great, one of the best ways to evaluate our business is to attend one of our trainings. </a:t>
              </a:r>
              <a:br>
                <a:rPr 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</a:rPr>
              </a:br>
              <a:r>
                <a:rPr 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</a:rPr>
                <a:t>(sell them a ticket)</a:t>
              </a:r>
            </a:p>
            <a:p>
              <a:pPr marL="257175" indent="-257175">
                <a:spcBef>
                  <a:spcPct val="50000"/>
                </a:spcBef>
                <a:buClr>
                  <a:prstClr val="black"/>
                </a:buClr>
                <a:buFont typeface="Courier New" panose="02070309020205020404" pitchFamily="49" charset="0"/>
                <a:buChar char="o"/>
              </a:pPr>
              <a:endParaRPr lang="en-US" sz="1275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pPr marL="257175" indent="-257175">
                <a:spcBef>
                  <a:spcPct val="50000"/>
                </a:spcBef>
                <a:buClr>
                  <a:prstClr val="black"/>
                </a:buClr>
                <a:buFont typeface="Courier New" panose="02070309020205020404" pitchFamily="49" charset="0"/>
                <a:buChar char="o"/>
              </a:pP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好吧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，</a:t>
              </a: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在您考虑的期间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，您可以</a:t>
              </a: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试试我们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的独家品牌</a:t>
              </a:r>
              <a:r>
                <a:rPr lang="zh-TW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产品</a:t>
              </a:r>
              <a:r>
                <a:rPr lang="zh-CN" alt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。</a:t>
              </a:r>
              <a:endParaRPr lang="en-US" altLang="zh-CN" sz="1275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pPr marL="257175" indent="-257175">
                <a:spcBef>
                  <a:spcPct val="50000"/>
                </a:spcBef>
                <a:buClr>
                  <a:prstClr val="black"/>
                </a:buClr>
                <a:buFont typeface="Courier New" panose="02070309020205020404" pitchFamily="49" charset="0"/>
                <a:buChar char="o"/>
              </a:pPr>
              <a:r>
                <a:rPr 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</a:rPr>
                <a:t>Great, while you are thinking about it why </a:t>
              </a:r>
              <a:br>
                <a:rPr 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</a:rPr>
              </a:br>
              <a:r>
                <a:rPr lang="en-US" sz="1275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</a:rPr>
                <a:t>don’t you try one of our exclusive products.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0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6482" y="3257140"/>
            <a:ext cx="5143501" cy="343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" y="857250"/>
            <a:ext cx="4136231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" y="2511906"/>
            <a:ext cx="4136231" cy="348887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7000">
                <a:schemeClr val="tx1">
                  <a:alpha val="72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79960" y="1828800"/>
            <a:ext cx="4143908" cy="660033"/>
          </a:xfrm>
          <a:prstGeom prst="roundRect">
            <a:avLst>
              <a:gd name="adj" fmla="val 797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7885" defTabSz="685800"/>
            <a:r>
              <a:rPr lang="en-US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Yes. This is a business</a:t>
            </a:r>
          </a:p>
          <a:p>
            <a:pPr marL="217885" defTabSz="685800"/>
            <a:r>
              <a:rPr lang="zh-TW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没错</a:t>
            </a:r>
            <a:r>
              <a:rPr lang="zh-CN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 </a:t>
            </a:r>
            <a:r>
              <a:rPr lang="zh-TW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这是一个事业</a:t>
            </a:r>
            <a:endParaRPr lang="en-US" altLang="zh-TW" dirty="0">
              <a:ln w="3175">
                <a:solidFill>
                  <a:prstClr val="white"/>
                </a:solidFill>
              </a:ln>
              <a:solidFill>
                <a:srgbClr val="FFFF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447133" y="2743200"/>
            <a:ext cx="4143908" cy="1295400"/>
          </a:xfrm>
          <a:prstGeom prst="roundRect">
            <a:avLst>
              <a:gd name="adj" fmla="val 797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 defTabSz="685800"/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People love our products and find it easy to talk about them</a:t>
            </a:r>
          </a:p>
          <a:p>
            <a:pPr marL="173831" defTabSz="685800"/>
            <a:r>
              <a:rPr lang="zh-TW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人们喜欢我们的产品</a:t>
            </a:r>
            <a:r>
              <a:rPr lang="zh-CN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，因此</a:t>
            </a:r>
            <a:r>
              <a:rPr lang="zh-TW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与他们</a:t>
            </a:r>
            <a:r>
              <a:rPr lang="zh-CN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谈论产品较为容易</a:t>
            </a:r>
            <a:endParaRPr lang="en-US" altLang="zh-CN" dirty="0">
              <a:ln w="3175">
                <a:solidFill>
                  <a:prstClr val="white"/>
                </a:solidFill>
              </a:ln>
              <a:solidFill>
                <a:srgbClr val="FFFF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79958" y="4267200"/>
            <a:ext cx="4143908" cy="1828800"/>
          </a:xfrm>
          <a:prstGeom prst="roundRect">
            <a:avLst>
              <a:gd name="adj" fmla="val 797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 defTabSz="685800"/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SHOP.COM pays people Cashback on purchases when they shop at their favorite online stores</a:t>
            </a:r>
          </a:p>
          <a:p>
            <a:pPr marL="173831" defTabSz="685800"/>
            <a:r>
              <a:rPr lang="zh-TW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人们透过</a:t>
            </a:r>
            <a:r>
              <a:rPr lang="zh-CN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SHOP.COM</a:t>
            </a:r>
            <a:r>
              <a:rPr lang="zh-CN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在自己喜爱的</a:t>
            </a:r>
            <a:r>
              <a:rPr lang="zh-CN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线</a:t>
            </a:r>
            <a:r>
              <a:rPr lang="zh-TW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上商店购物</a:t>
            </a:r>
            <a:r>
              <a:rPr lang="zh-CN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dirty="0">
                <a:ln w="3175">
                  <a:solidFill>
                    <a:prstClr val="white"/>
                  </a:solidFill>
                </a:ln>
                <a:solidFill>
                  <a:srgbClr val="FFFF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可以获得现金反馈</a:t>
            </a:r>
            <a:endParaRPr lang="en-US" altLang="zh-TW" dirty="0">
              <a:ln w="3175">
                <a:solidFill>
                  <a:prstClr val="white"/>
                </a:solidFill>
              </a:ln>
              <a:solidFill>
                <a:srgbClr val="FFFF9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B016F-2F61-7048-A5F1-E3C8236F7F71}"/>
              </a:ext>
            </a:extLst>
          </p:cNvPr>
          <p:cNvSpPr/>
          <p:nvPr/>
        </p:nvSpPr>
        <p:spPr>
          <a:xfrm>
            <a:off x="4440099" y="762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b="1" cap="all" dirty="0">
                <a:ln w="3175">
                  <a:solidFill>
                    <a:srgbClr val="00A9FC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我需要作销售吗？</a:t>
            </a:r>
            <a:endParaRPr lang="en-US" altLang="zh-CN" sz="2400" b="1" cap="all" dirty="0">
              <a:ln w="3175">
                <a:solidFill>
                  <a:srgbClr val="00A9FC"/>
                </a:solidFill>
              </a:ln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b="1" cap="all" dirty="0">
                <a:ln w="3175">
                  <a:solidFill>
                    <a:srgbClr val="00A9FC"/>
                  </a:solidFill>
                </a:ln>
                <a:solidFill>
                  <a:srgbClr val="00A9FC"/>
                </a:solidFill>
              </a:rPr>
              <a:t>Do I Have To Sell Anything</a:t>
            </a:r>
            <a:r>
              <a:rPr lang="zh-CN" altLang="en-US" sz="2400" b="1" cap="all" dirty="0">
                <a:ln w="3175">
                  <a:solidFill>
                    <a:srgbClr val="00A9FC"/>
                  </a:solidFill>
                </a:ln>
                <a:solidFill>
                  <a:srgbClr val="00A9FC"/>
                </a:solidFill>
              </a:rPr>
              <a:t>？</a:t>
            </a:r>
            <a:r>
              <a:rPr lang="zh-TW" altLang="en-US" sz="2400" b="1" cap="all" dirty="0">
                <a:ln w="3175">
                  <a:solidFill>
                    <a:srgbClr val="00A9FC"/>
                  </a:solidFill>
                </a:ln>
                <a:solidFill>
                  <a:srgbClr val="00A9F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2400" b="1" cap="all" dirty="0">
              <a:ln w="3175">
                <a:solidFill>
                  <a:srgbClr val="00A9FC"/>
                </a:solidFill>
              </a:ln>
              <a:solidFill>
                <a:srgbClr val="00A9F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83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6000">
              <a:schemeClr val="accent2">
                <a:lumMod val="7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721" y="1304441"/>
            <a:ext cx="2217131" cy="4696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4686" y="685800"/>
            <a:ext cx="4607223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4050" cap="all" dirty="0">
                <a:ln w="3175">
                  <a:solidFill>
                    <a:srgbClr val="00A9FC"/>
                  </a:solidFill>
                </a:ln>
                <a:solidFill>
                  <a:srgbClr val="00A9FC"/>
                </a:solidFill>
                <a:latin typeface="Calibri" panose="020F0502020204030204"/>
              </a:rPr>
              <a:t>I’m not interested</a:t>
            </a:r>
          </a:p>
          <a:p>
            <a:pPr defTabSz="685800"/>
            <a:r>
              <a:rPr lang="zh-TW" altLang="en-US" sz="4050" b="1" cap="all" dirty="0">
                <a:ln w="3175">
                  <a:solidFill>
                    <a:srgbClr val="00A9FC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我没有兴趣</a:t>
            </a:r>
            <a:endParaRPr lang="en-US" altLang="zh-TW" sz="4050" b="1" cap="all" dirty="0">
              <a:ln w="3175">
                <a:solidFill>
                  <a:srgbClr val="00A9FC"/>
                </a:solidFill>
              </a:ln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44823" y="2362200"/>
            <a:ext cx="49747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buClr>
                <a:prstClr val="black"/>
              </a:buClr>
            </a:pPr>
            <a:r>
              <a:rPr lang="en-US" sz="2400" b="1" dirty="0">
                <a:ln w="3175">
                  <a:noFill/>
                </a:ln>
                <a:solidFill>
                  <a:srgbClr val="99D8E5"/>
                </a:solidFill>
                <a:latin typeface="Calibri" panose="020F0502020204030204"/>
              </a:rPr>
              <a:t>Before </a:t>
            </a:r>
            <a:r>
              <a:rPr lang="en-US" sz="2400" dirty="0">
                <a:ln w="3175">
                  <a:noFill/>
                </a:ln>
                <a:solidFill>
                  <a:srgbClr val="99D8E5"/>
                </a:solidFill>
                <a:latin typeface="Calibri" panose="020F0502020204030204"/>
              </a:rPr>
              <a:t>seeing the plan</a:t>
            </a:r>
          </a:p>
          <a:p>
            <a:pPr defTabSz="685800">
              <a:spcBef>
                <a:spcPct val="50000"/>
              </a:spcBef>
              <a:buClr>
                <a:prstClr val="black"/>
              </a:buClr>
            </a:pPr>
            <a:r>
              <a:rPr lang="zh-CN" altLang="en-US" sz="2000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</a:t>
            </a:r>
            <a:r>
              <a:rPr lang="zh-TW" altLang="en-US" sz="2000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看</a:t>
            </a:r>
            <a:r>
              <a:rPr lang="zh-CN" altLang="en-US" sz="2000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</a:t>
            </a:r>
            <a:r>
              <a:rPr lang="zh-TW" altLang="en-US" sz="2000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美安马</a:t>
            </a:r>
            <a:r>
              <a:rPr lang="zh-CN" altLang="en-US" sz="2000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来</a:t>
            </a:r>
            <a:r>
              <a:rPr lang="zh-TW" altLang="en-US" sz="2000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西亚计划</a:t>
            </a:r>
            <a:r>
              <a:rPr lang="zh-CN" altLang="en-US" sz="2000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</a:t>
            </a:r>
            <a:r>
              <a:rPr lang="zh-TW" altLang="en-US" sz="2000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前</a:t>
            </a:r>
            <a:endParaRPr lang="en-US" altLang="zh-TW" sz="2000" dirty="0">
              <a:ln w="3175">
                <a:solidFill>
                  <a:srgbClr val="9F0052">
                    <a:lumMod val="60000"/>
                    <a:lumOff val="40000"/>
                  </a:srgbClr>
                </a:solidFill>
              </a:ln>
              <a:solidFill>
                <a:srgbClr val="9F0052">
                  <a:lumMod val="60000"/>
                  <a:lumOff val="4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44684" y="3581400"/>
            <a:ext cx="4974771" cy="2656443"/>
          </a:xfrm>
          <a:prstGeom prst="roundRect">
            <a:avLst>
              <a:gd name="adj" fmla="val 797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0969" defTabSz="685800">
              <a:spcBef>
                <a:spcPct val="50000"/>
              </a:spcBef>
              <a:buClr>
                <a:prstClr val="black"/>
              </a:buClr>
            </a:pPr>
            <a:r>
              <a:rPr lang="en-US" sz="2100" dirty="0">
                <a:ln w="3175">
                  <a:noFill/>
                </a:ln>
                <a:solidFill>
                  <a:srgbClr val="FFFFFF"/>
                </a:solidFill>
                <a:latin typeface="Calibri" panose="020F0502020204030204"/>
              </a:rPr>
              <a:t>I wasn’t sure if you would be.  Could we get still get together because you may know the right people and I would appreciate your help.</a:t>
            </a:r>
          </a:p>
          <a:p>
            <a:pPr marL="130969" defTabSz="685800">
              <a:spcBef>
                <a:spcPct val="50000"/>
              </a:spcBef>
              <a:buClr>
                <a:prstClr val="black"/>
              </a:buClr>
            </a:pPr>
            <a:r>
              <a:rPr lang="zh-CN" altLang="en-US" sz="2000" dirty="0">
                <a:ln w="3175">
                  <a:solidFill>
                    <a:prstClr val="white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您有没有兴趣现在还不好说定。</a:t>
            </a:r>
            <a:r>
              <a:rPr lang="zh-TW" altLang="en-US" sz="2000" dirty="0">
                <a:ln w="3175">
                  <a:solidFill>
                    <a:prstClr val="white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我们是否可以聚一聚</a:t>
            </a:r>
            <a:r>
              <a:rPr lang="zh-CN" altLang="en-US" sz="2000" dirty="0">
                <a:ln w="3175">
                  <a:solidFill>
                    <a:prstClr val="white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？如果</a:t>
            </a:r>
            <a:r>
              <a:rPr lang="zh-TW" altLang="en-US" sz="2000" dirty="0">
                <a:ln w="3175">
                  <a:solidFill>
                    <a:prstClr val="white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您认识一些适合这事业的人选</a:t>
            </a:r>
            <a:r>
              <a:rPr lang="zh-CN" altLang="en-US" sz="2000" dirty="0">
                <a:ln w="3175">
                  <a:solidFill>
                    <a:prstClr val="white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，我会</a:t>
            </a:r>
            <a:r>
              <a:rPr lang="zh-TW" altLang="en-US" sz="2000" dirty="0">
                <a:ln w="3175">
                  <a:solidFill>
                    <a:prstClr val="white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很感谢您的帮忙</a:t>
            </a:r>
            <a:r>
              <a:rPr lang="zh-CN" altLang="en-US" sz="2000" dirty="0">
                <a:ln w="3175">
                  <a:solidFill>
                    <a:prstClr val="white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CN" sz="2000" dirty="0">
              <a:ln w="3175">
                <a:solidFill>
                  <a:prstClr val="white"/>
                </a:solidFill>
              </a:ln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96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7918" y="1828800"/>
            <a:ext cx="7788165" cy="2907268"/>
            <a:chOff x="903890" y="1155421"/>
            <a:chExt cx="10384220" cy="3876358"/>
          </a:xfrm>
        </p:grpSpPr>
        <p:sp>
          <p:nvSpPr>
            <p:cNvPr id="2" name="Rectangle 1"/>
            <p:cNvSpPr/>
            <p:nvPr/>
          </p:nvSpPr>
          <p:spPr>
            <a:xfrm>
              <a:off x="903890" y="1155421"/>
              <a:ext cx="10384220" cy="2626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72">
                <a:defRPr/>
              </a:pPr>
              <a:r>
                <a:rPr lang="en-US" sz="3000" cap="all" dirty="0">
                  <a:solidFill>
                    <a:prstClr val="white"/>
                  </a:solidFill>
                  <a:latin typeface="Calibri" panose="020F0502020204030204"/>
                </a:rPr>
                <a:t>Professional Language </a:t>
              </a:r>
              <a:br>
                <a:rPr lang="en-US" sz="3000" cap="all" dirty="0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en-US" sz="3000" cap="all" dirty="0">
                  <a:solidFill>
                    <a:prstClr val="white"/>
                  </a:solidFill>
                  <a:latin typeface="Calibri" panose="020F0502020204030204"/>
                </a:rPr>
                <a:t>and Handling Questions and Objections</a:t>
              </a:r>
            </a:p>
            <a:p>
              <a:pPr algn="ctr" defTabSz="685772">
                <a:defRPr/>
              </a:pPr>
              <a:r>
                <a:rPr lang="zh-CN" altLang="en-US" sz="3200" b="1" cap="all" dirty="0">
                  <a:ln>
                    <a:solidFill>
                      <a:srgbClr val="FFBE00"/>
                    </a:solidFill>
                  </a:ln>
                  <a:solidFill>
                    <a:srgbClr val="FFBE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使用</a:t>
              </a:r>
              <a:r>
                <a:rPr lang="zh-TW" altLang="en-US" sz="3200" b="1" cap="all" dirty="0">
                  <a:ln>
                    <a:solidFill>
                      <a:srgbClr val="FFBE00"/>
                    </a:solidFill>
                  </a:ln>
                  <a:solidFill>
                    <a:srgbClr val="FFBE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专业语言</a:t>
              </a:r>
              <a:r>
                <a:rPr lang="zh-CN" altLang="en-US" sz="3200" b="1" cap="all" dirty="0">
                  <a:ln>
                    <a:solidFill>
                      <a:srgbClr val="FFBE00"/>
                    </a:solidFill>
                  </a:ln>
                  <a:solidFill>
                    <a:srgbClr val="FFBE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来</a:t>
              </a:r>
              <a:r>
                <a:rPr lang="zh-TW" altLang="en-US" sz="3200" b="1" cap="all" dirty="0">
                  <a:ln>
                    <a:solidFill>
                      <a:srgbClr val="FFBE00"/>
                    </a:solidFill>
                  </a:ln>
                  <a:solidFill>
                    <a:srgbClr val="FFBE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处理问题及异</a:t>
              </a:r>
              <a:r>
                <a:rPr lang="zh-CN" altLang="en-US" sz="3200" b="1" cap="all" dirty="0">
                  <a:ln>
                    <a:solidFill>
                      <a:srgbClr val="FFBE00"/>
                    </a:solidFill>
                  </a:ln>
                  <a:solidFill>
                    <a:srgbClr val="FFBE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议</a:t>
              </a:r>
              <a:endParaRPr lang="en-US" altLang="zh-CN" sz="3200" b="1" cap="all" dirty="0">
                <a:ln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 defTabSz="685772">
                <a:defRPr/>
              </a:pPr>
              <a:endParaRPr lang="en-US" sz="3000" cap="all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017986" y="3689131"/>
              <a:ext cx="815077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2782893" y="3923783"/>
              <a:ext cx="662095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461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Calibri" panose="020F0502020204030204"/>
                </a:rPr>
                <a:t>Learn the language of Market America</a:t>
              </a:r>
            </a:p>
            <a:p>
              <a:pPr algn="ctr" defTabSz="912495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400" dirty="0">
                  <a:ln w="3175">
                    <a:solidFill>
                      <a:prstClr val="white"/>
                    </a:solidFill>
                  </a:ln>
                  <a:solidFill>
                    <a:srgbClr val="FFC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学习美安</a:t>
              </a:r>
              <a:r>
                <a:rPr lang="zh-CN" altLang="en-US" sz="2400" dirty="0">
                  <a:ln w="3175">
                    <a:solidFill>
                      <a:prstClr val="white"/>
                    </a:solidFill>
                  </a:ln>
                  <a:solidFill>
                    <a:srgbClr val="FFC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事业</a:t>
              </a:r>
              <a:r>
                <a:rPr lang="zh-TW" altLang="en-US" sz="2400" dirty="0">
                  <a:ln w="3175">
                    <a:solidFill>
                      <a:prstClr val="white"/>
                    </a:solidFill>
                  </a:ln>
                  <a:solidFill>
                    <a:srgbClr val="FFC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的专业用语</a:t>
              </a:r>
              <a:endParaRPr lang="en-US" altLang="zh-TW" sz="2400" dirty="0">
                <a:ln w="3175">
                  <a:solidFill>
                    <a:prstClr val="white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6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6000">
              <a:schemeClr val="accent2">
                <a:lumMod val="7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721" y="1304441"/>
            <a:ext cx="2217131" cy="4696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4686" y="533400"/>
            <a:ext cx="4607223" cy="1392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4050" cap="all" dirty="0">
                <a:ln w="3175">
                  <a:noFill/>
                </a:ln>
                <a:solidFill>
                  <a:srgbClr val="00A9FC"/>
                </a:solidFill>
                <a:latin typeface="Calibri" panose="020F0502020204030204"/>
              </a:rPr>
              <a:t>I’m not interested</a:t>
            </a:r>
          </a:p>
          <a:p>
            <a:pPr defTabSz="685800"/>
            <a:r>
              <a:rPr lang="zh-TW" altLang="en-US" sz="4400" b="1" cap="all" dirty="0">
                <a:ln w="3175">
                  <a:solidFill>
                    <a:srgbClr val="00A9FC"/>
                  </a:solidFill>
                </a:ln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我没有兴趣</a:t>
            </a:r>
            <a:endParaRPr lang="en-US" altLang="zh-TW" sz="4400" b="1" cap="all" dirty="0">
              <a:ln w="3175">
                <a:solidFill>
                  <a:srgbClr val="00A9FC"/>
                </a:solidFill>
              </a:ln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44823" y="1981200"/>
            <a:ext cx="49747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buClr>
                <a:prstClr val="black"/>
              </a:buClr>
            </a:pPr>
            <a:r>
              <a:rPr lang="en-US" sz="2400" b="1" dirty="0">
                <a:ln w="3175">
                  <a:noFill/>
                </a:ln>
                <a:solidFill>
                  <a:srgbClr val="99D8E5"/>
                </a:solidFill>
                <a:latin typeface="Calibri" panose="020F0502020204030204"/>
              </a:rPr>
              <a:t>After</a:t>
            </a:r>
            <a:r>
              <a:rPr lang="en-US" sz="2400" dirty="0">
                <a:ln w="3175">
                  <a:noFill/>
                </a:ln>
                <a:solidFill>
                  <a:srgbClr val="99D8E5"/>
                </a:solidFill>
                <a:latin typeface="Calibri" panose="020F0502020204030204"/>
              </a:rPr>
              <a:t> seeing the plan</a:t>
            </a:r>
          </a:p>
          <a:p>
            <a:pPr defTabSz="685800">
              <a:spcBef>
                <a:spcPct val="50000"/>
              </a:spcBef>
              <a:buClr>
                <a:prstClr val="black"/>
              </a:buClr>
            </a:pPr>
            <a:r>
              <a:rPr lang="zh-TW" altLang="en-US" sz="2000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看过美安马</a:t>
            </a:r>
            <a:r>
              <a:rPr lang="zh-CN" altLang="en-US" sz="2000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来</a:t>
            </a:r>
            <a:r>
              <a:rPr lang="zh-TW" altLang="en-US" sz="2000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西亚计划</a:t>
            </a:r>
            <a:r>
              <a:rPr lang="zh-CN" altLang="en-US" sz="2000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</a:t>
            </a:r>
            <a:r>
              <a:rPr lang="zh-TW" altLang="en-US" sz="2000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后</a:t>
            </a:r>
            <a:endParaRPr lang="en-US" altLang="zh-TW" sz="2000" dirty="0">
              <a:ln w="3175">
                <a:solidFill>
                  <a:srgbClr val="9F0052">
                    <a:lumMod val="60000"/>
                    <a:lumOff val="40000"/>
                  </a:srgbClr>
                </a:solidFill>
              </a:ln>
              <a:solidFill>
                <a:srgbClr val="9F0052">
                  <a:lumMod val="60000"/>
                  <a:lumOff val="4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44686" y="3000202"/>
            <a:ext cx="4713514" cy="1392689"/>
          </a:xfrm>
          <a:prstGeom prst="roundRect">
            <a:avLst>
              <a:gd name="adj" fmla="val 797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 defTabSz="685800">
              <a:buClr>
                <a:prstClr val="black"/>
              </a:buClr>
            </a:pPr>
            <a:r>
              <a:rPr lang="en-US" sz="2100" dirty="0">
                <a:ln w="3175">
                  <a:noFill/>
                </a:ln>
                <a:solidFill>
                  <a:srgbClr val="FFFFFF"/>
                </a:solidFill>
                <a:latin typeface="Calibri" panose="020F0502020204030204"/>
              </a:rPr>
              <a:t>Timing may not be right for you now.  </a:t>
            </a:r>
          </a:p>
          <a:p>
            <a:pPr marL="173831" defTabSz="685800">
              <a:buClr>
                <a:prstClr val="black"/>
              </a:buClr>
            </a:pPr>
            <a:r>
              <a:rPr lang="en-US" sz="2100" dirty="0">
                <a:ln w="3175">
                  <a:noFill/>
                </a:ln>
                <a:solidFill>
                  <a:srgbClr val="FFFFFF"/>
                </a:solidFill>
                <a:latin typeface="Calibri" panose="020F0502020204030204"/>
              </a:rPr>
              <a:t>Would you mind if I stay in touch?</a:t>
            </a:r>
          </a:p>
          <a:p>
            <a:pPr marL="173831" defTabSz="685800">
              <a:buClr>
                <a:prstClr val="black"/>
              </a:buClr>
            </a:pPr>
            <a:r>
              <a:rPr lang="zh-TW" alt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也许现在这时候</a:t>
            </a:r>
            <a:r>
              <a:rPr lang="zh-CN" alt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您</a:t>
            </a:r>
            <a:r>
              <a:rPr lang="zh-TW" alt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不方便。改天再与您联络怎么样？</a:t>
            </a:r>
            <a:endParaRPr lang="en-US" altLang="zh-TW" sz="2000" dirty="0">
              <a:ln w="3175">
                <a:solidFill>
                  <a:prstClr val="white"/>
                </a:solidFill>
              </a:ln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44685" y="4572000"/>
            <a:ext cx="4713514" cy="1752600"/>
          </a:xfrm>
          <a:prstGeom prst="roundRect">
            <a:avLst>
              <a:gd name="adj" fmla="val 797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 defTabSz="685800">
              <a:buClr>
                <a:prstClr val="black"/>
              </a:buClr>
            </a:pPr>
            <a:r>
              <a:rPr lang="en-US" sz="2100" dirty="0">
                <a:ln w="3175">
                  <a:noFill/>
                </a:ln>
                <a:solidFill>
                  <a:srgbClr val="FFFFFF"/>
                </a:solidFill>
                <a:latin typeface="Calibri" panose="020F0502020204030204"/>
              </a:rPr>
              <a:t>No problem, would you be interested in trying some products or referring some people that may be interested?</a:t>
            </a:r>
          </a:p>
          <a:p>
            <a:pPr marL="173831" defTabSz="685800">
              <a:buClr>
                <a:prstClr val="black"/>
              </a:buClr>
            </a:pPr>
            <a:r>
              <a:rPr lang="zh-TW" alt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没问题</a:t>
            </a:r>
            <a:r>
              <a:rPr lang="zh-CN" alt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您是否有兴趣</a:t>
            </a:r>
            <a:r>
              <a:rPr lang="zh-CN" alt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试</a:t>
            </a:r>
            <a:r>
              <a:rPr lang="zh-TW" alt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用一些产品或推</a:t>
            </a:r>
            <a:r>
              <a:rPr lang="zh-CN" alt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荐</a:t>
            </a:r>
            <a:r>
              <a:rPr lang="zh-TW" alt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一些</a:t>
            </a:r>
            <a:r>
              <a:rPr lang="zh-CN" alt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对此</a:t>
            </a:r>
            <a:r>
              <a:rPr lang="zh-TW" alt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有兴趣的人</a:t>
            </a:r>
            <a:r>
              <a:rPr lang="zh-CN" altLang="en-US" sz="20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CN" sz="2000" dirty="0">
              <a:ln w="3175">
                <a:solidFill>
                  <a:prstClr val="white"/>
                </a:solidFill>
              </a:ln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6000">
              <a:schemeClr val="accent2">
                <a:lumMod val="7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1022D-3110-4921-8928-AFC0E2C65DB8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78867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FDE78-68C4-451A-98CB-9774499C6663}"/>
              </a:ext>
            </a:extLst>
          </p:cNvPr>
          <p:cNvSpPr txBox="1"/>
          <p:nvPr/>
        </p:nvSpPr>
        <p:spPr>
          <a:xfrm>
            <a:off x="2209800" y="560457"/>
            <a:ext cx="5129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TIPS</a:t>
            </a:r>
            <a:r>
              <a:rPr lang="zh-CN" altLang="en-US" sz="4000" b="1" dirty="0">
                <a:solidFill>
                  <a:srgbClr val="227DAC">
                    <a:lumMod val="60000"/>
                    <a:lumOff val="40000"/>
                  </a:srgbClr>
                </a:solidFill>
                <a:latin typeface="Calibri" panose="020F0502020204030204"/>
              </a:rPr>
              <a:t> </a:t>
            </a:r>
            <a:r>
              <a:rPr lang="zh-CN" altLang="en-US" sz="4000" b="1" dirty="0">
                <a:solidFill>
                  <a:srgbClr val="FFC000"/>
                </a:solidFill>
                <a:latin typeface="Calibri" panose="020F0502020204030204"/>
              </a:rPr>
              <a:t>最终的贴士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F4EA3-A1A5-4AF5-9689-F581CF97F9A2}"/>
              </a:ext>
            </a:extLst>
          </p:cNvPr>
          <p:cNvSpPr txBox="1"/>
          <p:nvPr/>
        </p:nvSpPr>
        <p:spPr>
          <a:xfrm>
            <a:off x="533400" y="1642779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 How To Show The Plan!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</a:rPr>
              <a:t>学习如何展示计划！</a:t>
            </a:r>
            <a:endParaRPr lang="en-US" altLang="ja-JP" sz="2800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MAM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</a:rPr>
              <a:t>会后会</a:t>
            </a:r>
            <a:endParaRPr lang="en-US" sz="2800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Don’t be Weird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</a:rPr>
              <a:t>不要做出奇异的动作</a:t>
            </a:r>
            <a:endParaRPr lang="en-US" sz="2800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 means LATER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rgbClr val="FFC000"/>
                </a:solidFill>
              </a:rPr>
              <a:t>《</a:t>
            </a:r>
            <a:r>
              <a:rPr lang="zh-CN" altLang="en-US" sz="2800" b="1" dirty="0">
                <a:solidFill>
                  <a:srgbClr val="FFC000"/>
                </a:solidFill>
              </a:rPr>
              <a:t>不要</a:t>
            </a:r>
            <a:r>
              <a:rPr lang="en-US" altLang="zh-CN" sz="2800" b="1" dirty="0">
                <a:solidFill>
                  <a:srgbClr val="FFC000"/>
                </a:solidFill>
              </a:rPr>
              <a:t>》</a:t>
            </a:r>
            <a:r>
              <a:rPr lang="zh-CN" altLang="en-US" sz="2800" b="1" dirty="0">
                <a:solidFill>
                  <a:srgbClr val="FFC000"/>
                </a:solidFill>
              </a:rPr>
              <a:t>的意思就是不是时候</a:t>
            </a:r>
            <a:endParaRPr lang="en-US" sz="2800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Take Action!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</a:rPr>
              <a:t>要执行！</a:t>
            </a:r>
            <a:endParaRPr lang="en-US" sz="2800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Have fun!</a:t>
            </a:r>
            <a:r>
              <a:rPr lang="zh-CN" altLang="en-US" sz="2800" b="1" dirty="0">
                <a:solidFill>
                  <a:srgbClr val="FFC000"/>
                </a:solidFill>
              </a:rPr>
              <a:t> 要轻松！</a:t>
            </a:r>
            <a:endParaRPr lang="en-US" altLang="ja-JP" sz="2800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Never Give Up!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</a:rPr>
              <a:t> 不要容易被屈服！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7918" y="2499393"/>
            <a:ext cx="7788165" cy="1229689"/>
            <a:chOff x="903890" y="2049545"/>
            <a:chExt cx="10384220" cy="1639586"/>
          </a:xfrm>
        </p:grpSpPr>
        <p:sp>
          <p:nvSpPr>
            <p:cNvPr id="2" name="Rectangle 1"/>
            <p:cNvSpPr/>
            <p:nvPr/>
          </p:nvSpPr>
          <p:spPr>
            <a:xfrm>
              <a:off x="903890" y="2049545"/>
              <a:ext cx="10384220" cy="1354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Don’t be lazy with your words</a:t>
              </a:r>
            </a:p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all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不要简述说话的词句</a:t>
              </a:r>
              <a:endParaRPr kumimoji="0" lang="en-US" sz="30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017986" y="3689131"/>
              <a:ext cx="815077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31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" y="857250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13" y="857250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988" y="1118809"/>
            <a:ext cx="400302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75" b="1" cap="all" dirty="0">
                <a:ln w="3175">
                  <a:solidFill>
                    <a:srgbClr val="443988">
                      <a:lumMod val="60000"/>
                      <a:lumOff val="40000"/>
                    </a:srgbClr>
                  </a:solidFill>
                </a:ln>
                <a:solidFill>
                  <a:srgbClr val="443988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不要这样说</a:t>
            </a:r>
            <a:endParaRPr lang="en-US" altLang="zh-TW" sz="2475" b="1" cap="all" dirty="0">
              <a:ln w="3175">
                <a:solidFill>
                  <a:srgbClr val="443988">
                    <a:lumMod val="60000"/>
                    <a:lumOff val="40000"/>
                  </a:srgbClr>
                </a:solidFill>
              </a:ln>
              <a:solidFill>
                <a:srgbClr val="443988">
                  <a:lumMod val="60000"/>
                  <a:lumOff val="4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75" b="1" cap="all" dirty="0">
                <a:ln w="3175">
                  <a:solidFill>
                    <a:srgbClr val="443988">
                      <a:lumMod val="60000"/>
                      <a:lumOff val="40000"/>
                    </a:srgbClr>
                  </a:solidFill>
                </a:ln>
                <a:solidFill>
                  <a:srgbClr val="443988">
                    <a:lumMod val="60000"/>
                    <a:lumOff val="40000"/>
                  </a:srgbClr>
                </a:solidFill>
              </a:rPr>
              <a:t>Don’t say this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5103" y="1056952"/>
            <a:ext cx="3948911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75" b="1" cap="all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而应这样说</a:t>
            </a:r>
            <a:endParaRPr lang="en-US" altLang="zh-TW" sz="2475" b="1" cap="all" dirty="0">
              <a:ln w="3175">
                <a:solidFill>
                  <a:srgbClr val="9F0052">
                    <a:lumMod val="60000"/>
                    <a:lumOff val="40000"/>
                  </a:srgbClr>
                </a:solidFill>
              </a:ln>
              <a:solidFill>
                <a:srgbClr val="9F0052">
                  <a:lumMod val="60000"/>
                  <a:lumOff val="4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cap="all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</a:rPr>
              <a:t>Instead say this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9542" y="2769694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2781" y="2769694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9542" y="4603219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92781" y="4603219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92767" y="2161271"/>
            <a:ext cx="3503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我开始了我自己的事业</a:t>
            </a:r>
            <a:r>
              <a:rPr lang="en-US" altLang="zh-TW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I started my own business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9528" y="2161271"/>
            <a:ext cx="34329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我加入美安公司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I JOINED Market America</a:t>
            </a:r>
            <a:endParaRPr lang="en-US" altLang="en-US" sz="1500" baseline="300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Bodoni MT" panose="020706030806060202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528" y="3078034"/>
            <a:ext cx="2871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我是美安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公司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一个成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员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I’m a member of Market America</a:t>
            </a:r>
            <a:endParaRPr lang="en-US" altLang="en-US" sz="1500" baseline="300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2767" y="3078034"/>
            <a:ext cx="34180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我拥有自己的事业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I own a business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529" y="4911558"/>
            <a:ext cx="30550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星期二晚有一场</a:t>
            </a:r>
            <a:r>
              <a:rPr lang="en-US" altLang="zh-TW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UBP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会议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There’s a UBP meeting Tuesday night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2781" y="4911558"/>
            <a:ext cx="34329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星期二晚会有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一场创业说明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会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There is a business presentation </a:t>
            </a:r>
            <a:b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</a:br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Tuesday night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69542" y="3686456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92781" y="3686456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69542" y="3994796"/>
            <a:ext cx="35551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我做美安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I do Market America</a:t>
            </a:r>
            <a:endParaRPr lang="en-US" altLang="en-US" sz="1500" baseline="300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92767" y="3994796"/>
            <a:ext cx="34180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我是为自己工作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I work for myself</a:t>
            </a:r>
          </a:p>
        </p:txBody>
      </p:sp>
    </p:spTree>
    <p:extLst>
      <p:ext uri="{BB962C8B-B14F-4D97-AF65-F5344CB8AC3E}">
        <p14:creationId xmlns:p14="http://schemas.microsoft.com/office/powerpoint/2010/main" val="16111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" y="857250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86" y="857250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5103" y="1044581"/>
            <a:ext cx="39489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75" cap="all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而应这样说</a:t>
            </a:r>
            <a:endParaRPr lang="en-US" altLang="zh-TW" sz="2475" cap="all" dirty="0">
              <a:ln w="3175">
                <a:solidFill>
                  <a:srgbClr val="9F0052">
                    <a:lumMod val="60000"/>
                    <a:lumOff val="40000"/>
                  </a:srgbClr>
                </a:solidFill>
              </a:ln>
              <a:solidFill>
                <a:srgbClr val="9F0052">
                  <a:lumMod val="60000"/>
                  <a:lumOff val="4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75" cap="all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</a:rPr>
              <a:t>Instead say this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9542" y="2769694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2781" y="2769694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9542" y="4603219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92781" y="4603219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92767" y="2161271"/>
            <a:ext cx="3503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我已赚取我的第一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份佣金</a:t>
            </a:r>
            <a:endParaRPr lang="en-US" altLang="zh-CN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I earned my first commission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8985" y="2161271"/>
            <a:ext cx="38097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我左右各达到</a:t>
            </a:r>
            <a:r>
              <a:rPr lang="en-US" altLang="zh-TW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1200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，得到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我的第一张支票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I hit 1200 and 1200 and got my first </a:t>
            </a:r>
            <a:r>
              <a:rPr lang="en-US" altLang="en-US" sz="15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cheque</a:t>
            </a:r>
            <a:endParaRPr lang="en-US" altLang="en-US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528" y="3078034"/>
            <a:ext cx="2871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我的推荐人名字叫</a:t>
            </a:r>
            <a:r>
              <a:rPr lang="en-US" altLang="zh-TW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Dan</a:t>
            </a: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My sponsor’s name is Dan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92767" y="3078034"/>
            <a:ext cx="34180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我的事业伙伴名字叫</a:t>
            </a:r>
            <a:r>
              <a:rPr lang="en-US" altLang="zh-TW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Dan</a:t>
            </a: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My business partner’s name is Dan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528" y="4849702"/>
            <a:ext cx="33381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我已有下线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I already have people below 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2767" y="4911558"/>
            <a:ext cx="31939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我的事业正在成长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My business is already growing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69542" y="3686456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92781" y="3686456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69542" y="3994796"/>
            <a:ext cx="3773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我想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请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您见见我的上线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I want you to meet the people in my </a:t>
            </a:r>
            <a:r>
              <a:rPr lang="en-US" altLang="en-US" sz="15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upline</a:t>
            </a:r>
            <a:endParaRPr lang="en-US" altLang="en-US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92767" y="3994796"/>
            <a:ext cx="36869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我想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请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您见见我的事业伙伴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I want you to meet my business partners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096" y="1154170"/>
            <a:ext cx="257281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75" b="1" cap="all" dirty="0">
                <a:ln w="3175">
                  <a:solidFill>
                    <a:srgbClr val="443988">
                      <a:lumMod val="60000"/>
                      <a:lumOff val="40000"/>
                    </a:srgbClr>
                  </a:solidFill>
                </a:ln>
                <a:solidFill>
                  <a:srgbClr val="443988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不要这样说</a:t>
            </a:r>
            <a:endParaRPr lang="en-US" altLang="zh-TW" sz="2475" b="1" cap="all" dirty="0">
              <a:ln w="3175">
                <a:solidFill>
                  <a:srgbClr val="443988">
                    <a:lumMod val="60000"/>
                    <a:lumOff val="40000"/>
                  </a:srgbClr>
                </a:solidFill>
              </a:ln>
              <a:solidFill>
                <a:srgbClr val="443988">
                  <a:lumMod val="60000"/>
                  <a:lumOff val="4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75" b="1" cap="all" dirty="0">
                <a:ln w="3175">
                  <a:solidFill>
                    <a:srgbClr val="443988">
                      <a:lumMod val="60000"/>
                      <a:lumOff val="40000"/>
                    </a:srgbClr>
                  </a:solidFill>
                </a:ln>
                <a:solidFill>
                  <a:srgbClr val="443988">
                    <a:lumMod val="60000"/>
                    <a:lumOff val="40000"/>
                  </a:srgbClr>
                </a:solidFill>
              </a:rPr>
              <a:t>Don’t say this</a:t>
            </a:r>
          </a:p>
        </p:txBody>
      </p:sp>
    </p:spTree>
    <p:extLst>
      <p:ext uri="{BB962C8B-B14F-4D97-AF65-F5344CB8AC3E}">
        <p14:creationId xmlns:p14="http://schemas.microsoft.com/office/powerpoint/2010/main" val="2978965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857250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13" y="857250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619" y="1044581"/>
            <a:ext cx="4015395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75" b="1" cap="all" dirty="0">
                <a:ln w="3175">
                  <a:solidFill>
                    <a:srgbClr val="443988">
                      <a:lumMod val="60000"/>
                      <a:lumOff val="40000"/>
                    </a:srgbClr>
                  </a:solidFill>
                </a:ln>
                <a:solidFill>
                  <a:srgbClr val="443988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不要这样说</a:t>
            </a:r>
            <a:endParaRPr lang="en-US" altLang="zh-TW" sz="2475" b="1" cap="all" dirty="0">
              <a:ln w="3175">
                <a:solidFill>
                  <a:srgbClr val="443988">
                    <a:lumMod val="60000"/>
                    <a:lumOff val="40000"/>
                  </a:srgbClr>
                </a:solidFill>
              </a:ln>
              <a:solidFill>
                <a:srgbClr val="443988">
                  <a:lumMod val="60000"/>
                  <a:lumOff val="4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75" b="1" cap="all" dirty="0">
                <a:ln w="3175">
                  <a:solidFill>
                    <a:srgbClr val="443988">
                      <a:lumMod val="60000"/>
                      <a:lumOff val="40000"/>
                    </a:srgbClr>
                  </a:solidFill>
                </a:ln>
                <a:solidFill>
                  <a:srgbClr val="443988">
                    <a:lumMod val="60000"/>
                    <a:lumOff val="40000"/>
                  </a:srgbClr>
                </a:solidFill>
              </a:rPr>
              <a:t>Don’t say this</a:t>
            </a:r>
          </a:p>
          <a:p>
            <a:pPr algn="ctr"/>
            <a:endParaRPr lang="en-US" sz="2700" cap="all" dirty="0">
              <a:ln w="3175">
                <a:solidFill>
                  <a:srgbClr val="443988">
                    <a:lumMod val="60000"/>
                    <a:lumOff val="40000"/>
                  </a:srgbClr>
                </a:solidFill>
              </a:ln>
              <a:solidFill>
                <a:srgbClr val="443988">
                  <a:lumMod val="60000"/>
                  <a:lumOff val="4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9842" y="995096"/>
            <a:ext cx="392417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75" b="1" cap="all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而应这样说</a:t>
            </a:r>
            <a:endParaRPr lang="en-US" altLang="zh-TW" sz="2475" b="1" cap="all" dirty="0">
              <a:ln w="3175">
                <a:solidFill>
                  <a:srgbClr val="9F0052">
                    <a:lumMod val="60000"/>
                    <a:lumOff val="40000"/>
                  </a:srgbClr>
                </a:solidFill>
              </a:ln>
              <a:solidFill>
                <a:srgbClr val="9F0052">
                  <a:lumMod val="60000"/>
                  <a:lumOff val="4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75" b="1" cap="all" dirty="0">
                <a:ln w="3175">
                  <a:solidFill>
                    <a:srgbClr val="9F0052">
                      <a:lumMod val="60000"/>
                      <a:lumOff val="40000"/>
                    </a:srgbClr>
                  </a:solidFill>
                </a:ln>
                <a:solidFill>
                  <a:srgbClr val="9F0052">
                    <a:lumMod val="60000"/>
                    <a:lumOff val="40000"/>
                  </a:srgbClr>
                </a:solidFill>
              </a:rPr>
              <a:t>Instead say this</a:t>
            </a:r>
            <a:endParaRPr lang="en-US" altLang="zh-TW" sz="2475" b="1" cap="all" dirty="0">
              <a:ln w="3175">
                <a:solidFill>
                  <a:srgbClr val="9F0052">
                    <a:lumMod val="60000"/>
                    <a:lumOff val="40000"/>
                  </a:srgbClr>
                </a:solidFill>
              </a:ln>
              <a:solidFill>
                <a:srgbClr val="9F0052">
                  <a:lumMod val="60000"/>
                  <a:lumOff val="4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9544" y="3032892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63727" y="3032892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9544" y="4451784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63727" y="4451784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92767" y="2025214"/>
            <a:ext cx="3762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我合作的伙伴刚在一个月之内赚取佣金超过</a:t>
            </a:r>
            <a:r>
              <a:rPr lang="en-US" altLang="zh-CN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en-US" altLang="zh-TW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0,000</a:t>
            </a: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The person I am working with has exceeded USD</a:t>
            </a:r>
            <a:r>
              <a:rPr lang="en-US" altLang="zh-CN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1</a:t>
            </a:r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0,000 in a month in commissions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9529" y="2198385"/>
            <a:ext cx="34329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我合作的伙伴是个总顾问经理级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The person I am working with is a National Supervising Coordinator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9543" y="3514957"/>
            <a:ext cx="30817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什么时间您想登记</a:t>
            </a:r>
            <a:r>
              <a:rPr lang="en-US" altLang="zh-TW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加入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CN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When do you want to sign-up/get in?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78585" y="3387170"/>
            <a:ext cx="3418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什么时间您会愿意开始</a:t>
            </a:r>
            <a:r>
              <a:rPr lang="en-US" altLang="zh-TW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登记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您的事业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altLang="zh-CN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en-US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When would you like to start/register your business?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542" y="4849702"/>
            <a:ext cx="30230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请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造访我的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SHOP.COM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入门网站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Check out my SHOP.COM portal.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63713" y="4849702"/>
            <a:ext cx="28364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请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造访我的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SHOP.COM</a:t>
            </a:r>
            <a:r>
              <a:rPr lang="zh-CN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网站</a:t>
            </a:r>
            <a:endParaRPr lang="en-US" altLang="zh-TW" sz="15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en-US" sz="15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Check out my SHOP.COM website.</a:t>
            </a:r>
          </a:p>
        </p:txBody>
      </p:sp>
    </p:spTree>
    <p:extLst>
      <p:ext uri="{BB962C8B-B14F-4D97-AF65-F5344CB8AC3E}">
        <p14:creationId xmlns:p14="http://schemas.microsoft.com/office/powerpoint/2010/main" val="24473368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6000">
              <a:schemeClr val="accent2">
                <a:lumMod val="7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1022D-3110-4921-8928-AFC0E2C65DB8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78867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FDE78-68C4-451A-98CB-9774499C6663}"/>
              </a:ext>
            </a:extLst>
          </p:cNvPr>
          <p:cNvSpPr txBox="1"/>
          <p:nvPr/>
        </p:nvSpPr>
        <p:spPr>
          <a:xfrm>
            <a:off x="533401" y="57070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227DAC">
                    <a:lumMod val="60000"/>
                    <a:lumOff val="40000"/>
                  </a:srgbClr>
                </a:solidFill>
                <a:latin typeface="Calibri" panose="020F0502020204030204"/>
              </a:rPr>
              <a:t>Overcoming Objections</a:t>
            </a:r>
            <a:r>
              <a:rPr lang="zh-CN" altLang="en-US" sz="4000" b="1" dirty="0">
                <a:solidFill>
                  <a:srgbClr val="227DAC">
                    <a:lumMod val="60000"/>
                    <a:lumOff val="40000"/>
                  </a:srgbClr>
                </a:solidFill>
                <a:latin typeface="Calibri" panose="020F0502020204030204"/>
              </a:rPr>
              <a:t> </a:t>
            </a:r>
            <a:r>
              <a:rPr lang="zh-CN" altLang="en-US" sz="4000" b="1" dirty="0">
                <a:solidFill>
                  <a:srgbClr val="FFC000"/>
                </a:solidFill>
                <a:latin typeface="Calibri" panose="020F0502020204030204"/>
              </a:rPr>
              <a:t>（克服异议）</a:t>
            </a:r>
            <a:endParaRPr lang="en-US" sz="4000" b="1" dirty="0"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F4EA3-A1A5-4AF5-9689-F581CF97F9A2}"/>
              </a:ext>
            </a:extLst>
          </p:cNvPr>
          <p:cNvSpPr txBox="1"/>
          <p:nvPr/>
        </p:nvSpPr>
        <p:spPr>
          <a:xfrm>
            <a:off x="723900" y="1642779"/>
            <a:ext cx="77343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Objections simply say No, Not Now, Not interested or it can be a way to test us.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rgbClr val="227DAC">
                  <a:lumMod val="60000"/>
                  <a:lumOff val="40000"/>
                </a:srgbClr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当人们拒绝我们时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，其实他们也在找借口，可能时机不对，可能没有兴趣；又或者是在考验我们！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7FDE78-68C4-451A-98CB-9774499C6663}"/>
              </a:ext>
            </a:extLst>
          </p:cNvPr>
          <p:cNvSpPr txBox="1"/>
          <p:nvPr/>
        </p:nvSpPr>
        <p:spPr>
          <a:xfrm>
            <a:off x="5059971" y="1371600"/>
            <a:ext cx="3483937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4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Posture!</a:t>
            </a:r>
            <a:r>
              <a:rPr kumimoji="0" lang="zh-CN" altLang="en-US" sz="4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zh-CN" altLang="en-US" sz="4400" b="1" dirty="0">
                <a:solidFill>
                  <a:srgbClr val="FFC000"/>
                </a:solidFill>
              </a:rPr>
              <a:t>姿态</a:t>
            </a:r>
            <a:endParaRPr kumimoji="0" lang="en-US" sz="4400" b="1" i="0" u="none" strike="noStrike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Posture!</a:t>
            </a:r>
            <a:r>
              <a:rPr kumimoji="0" lang="zh-CN" altLang="en-US" sz="4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zh-CN" altLang="en-US" sz="4400" b="1" i="0" u="none" strike="noStrike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姿态</a:t>
            </a:r>
            <a:r>
              <a:rPr kumimoji="0" lang="en-US" sz="4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Posture!</a:t>
            </a:r>
            <a:r>
              <a:rPr kumimoji="0" lang="zh-CN" altLang="en-US" sz="4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zh-CN" altLang="en-US" sz="4400" b="1" i="0" u="none" strike="noStrike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姿态</a:t>
            </a:r>
            <a:endParaRPr kumimoji="0" lang="en-US" sz="4400" b="1" i="0" u="none" strike="noStrike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6FC5A-C277-459D-AC8C-815389A72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1022D-3110-4921-8928-AFC0E2C65DB8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78867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6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6000">
              <a:schemeClr val="accent2">
                <a:lumMod val="7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1022D-3110-4921-8928-AFC0E2C65DB8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78867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FDE78-68C4-451A-98CB-9774499C6663}"/>
              </a:ext>
            </a:extLst>
          </p:cNvPr>
          <p:cNvSpPr txBox="1"/>
          <p:nvPr/>
        </p:nvSpPr>
        <p:spPr>
          <a:xfrm>
            <a:off x="3507285" y="304800"/>
            <a:ext cx="2773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TIPS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小贴士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F4EA3-A1A5-4AF5-9689-F581CF97F9A2}"/>
              </a:ext>
            </a:extLst>
          </p:cNvPr>
          <p:cNvSpPr txBox="1"/>
          <p:nvPr/>
        </p:nvSpPr>
        <p:spPr>
          <a:xfrm>
            <a:off x="723900" y="1219200"/>
            <a:ext cx="78867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Reply with a Question to a Question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err="1">
                <a:solidFill>
                  <a:srgbClr val="FFC000"/>
                </a:solidFill>
                <a:latin typeface="Calibri" panose="020F0502020204030204"/>
              </a:rPr>
              <a:t>常用问题来回答另一个问题</a:t>
            </a:r>
            <a:endParaRPr lang="en-US" sz="2600" dirty="0">
              <a:solidFill>
                <a:srgbClr val="FFC000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rush into defensive mode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不要急于反击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don’t know: Great Question. I will find out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back to you.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err="1">
                <a:solidFill>
                  <a:srgbClr val="FFC000"/>
                </a:solidFill>
                <a:latin typeface="Calibri" panose="020F0502020204030204"/>
              </a:rPr>
              <a:t>如果不会</a:t>
            </a:r>
            <a:r>
              <a:rPr lang="zh-CN" altLang="en-US" sz="2600" dirty="0">
                <a:solidFill>
                  <a:srgbClr val="FFC000"/>
                </a:solidFill>
                <a:latin typeface="Calibri" panose="020F0502020204030204"/>
              </a:rPr>
              <a:t>，你可以说：“那是一个很好的问题。我会请教资深伙伴后给你回复。”</a:t>
            </a:r>
            <a:endParaRPr lang="en-SG" altLang="zh-CN" sz="2600" dirty="0">
              <a:solidFill>
                <a:srgbClr val="FFC000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600" dirty="0">
              <a:solidFill>
                <a:srgbClr val="227DAC">
                  <a:lumMod val="60000"/>
                  <a:lumOff val="40000"/>
                </a:srgbClr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Leverage Senior Partner help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err="1">
                <a:solidFill>
                  <a:srgbClr val="FFC000"/>
                </a:solidFill>
                <a:latin typeface="Calibri" panose="020F0502020204030204"/>
              </a:rPr>
              <a:t>借力于资深伙伴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89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2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2087</Words>
  <Application>Microsoft Macintosh PowerPoint</Application>
  <PresentationFormat>On-screen Show (4:3)</PresentationFormat>
  <Paragraphs>210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Microsoft JhengHei</vt:lpstr>
      <vt:lpstr>Arial</vt:lpstr>
      <vt:lpstr>Bodoni MT</vt:lpstr>
      <vt:lpstr>Calibri</vt:lpstr>
      <vt:lpstr>Calibri Light</vt:lpstr>
      <vt:lpstr>Courier New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Ng</dc:creator>
  <cp:lastModifiedBy>jessica lee</cp:lastModifiedBy>
  <cp:revision>16</cp:revision>
  <dcterms:created xsi:type="dcterms:W3CDTF">2019-02-01T07:58:58Z</dcterms:created>
  <dcterms:modified xsi:type="dcterms:W3CDTF">2021-03-18T12:19:33Z</dcterms:modified>
</cp:coreProperties>
</file>